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74" r:id="rId5"/>
    <p:sldId id="275" r:id="rId6"/>
    <p:sldId id="276" r:id="rId7"/>
    <p:sldId id="277" r:id="rId8"/>
    <p:sldId id="278" r:id="rId9"/>
    <p:sldId id="279" r:id="rId10"/>
    <p:sldId id="280" r:id="rId11"/>
    <p:sldId id="260" r:id="rId12"/>
    <p:sldId id="271" r:id="rId13"/>
    <p:sldId id="272" r:id="rId14"/>
    <p:sldId id="273" r:id="rId15"/>
    <p:sldId id="281" r:id="rId16"/>
    <p:sldId id="265" r:id="rId17"/>
    <p:sldId id="268" r:id="rId18"/>
    <p:sldId id="267" r:id="rId19"/>
    <p:sldId id="269" r:id="rId20"/>
    <p:sldId id="283" r:id="rId21"/>
    <p:sldId id="284" r:id="rId2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9" d="100"/>
          <a:sy n="59" d="100"/>
        </p:scale>
        <p:origin x="964"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EE4EA7-6EE2-D9DE-AEEB-DF4C06744944}"/>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5A6D45F6-FF88-97EE-54E3-65355F4C89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0702D3B4-2763-73A3-E98C-6739ABB676B2}"/>
              </a:ext>
            </a:extLst>
          </p:cNvPr>
          <p:cNvSpPr>
            <a:spLocks noGrp="1"/>
          </p:cNvSpPr>
          <p:nvPr>
            <p:ph type="dt" sz="half" idx="10"/>
          </p:nvPr>
        </p:nvSpPr>
        <p:spPr/>
        <p:txBody>
          <a:bodyPr/>
          <a:lstStyle/>
          <a:p>
            <a:fld id="{8EC9BE97-4217-4C1E-859A-A5A7C28B1B1C}" type="datetimeFigureOut">
              <a:rPr lang="nl-NL" smtClean="0"/>
              <a:t>15-6-2022</a:t>
            </a:fld>
            <a:endParaRPr lang="nl-NL"/>
          </a:p>
        </p:txBody>
      </p:sp>
      <p:sp>
        <p:nvSpPr>
          <p:cNvPr id="5" name="Tijdelijke aanduiding voor voettekst 4">
            <a:extLst>
              <a:ext uri="{FF2B5EF4-FFF2-40B4-BE49-F238E27FC236}">
                <a16:creationId xmlns:a16="http://schemas.microsoft.com/office/drawing/2014/main" id="{CE946563-FEA1-1BCF-34AA-A37C10361CF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1380CAC-1DFD-E647-6382-87F712ABBC4C}"/>
              </a:ext>
            </a:extLst>
          </p:cNvPr>
          <p:cNvSpPr>
            <a:spLocks noGrp="1"/>
          </p:cNvSpPr>
          <p:nvPr>
            <p:ph type="sldNum" sz="quarter" idx="12"/>
          </p:nvPr>
        </p:nvSpPr>
        <p:spPr/>
        <p:txBody>
          <a:bodyPr/>
          <a:lstStyle/>
          <a:p>
            <a:fld id="{D68D85CC-A841-40FD-B763-42B6F0046BD0}" type="slidenum">
              <a:rPr lang="nl-NL" smtClean="0"/>
              <a:t>‹nr.›</a:t>
            </a:fld>
            <a:endParaRPr lang="nl-NL"/>
          </a:p>
        </p:txBody>
      </p:sp>
    </p:spTree>
    <p:extLst>
      <p:ext uri="{BB962C8B-B14F-4D97-AF65-F5344CB8AC3E}">
        <p14:creationId xmlns:p14="http://schemas.microsoft.com/office/powerpoint/2010/main" val="42120279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635490-41C5-5F01-39CD-F116C8B54C1B}"/>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FB6FDC80-8E55-829F-732A-D8144DA5B1A9}"/>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BF0DB990-A804-1CE2-212B-3D07191A79AD}"/>
              </a:ext>
            </a:extLst>
          </p:cNvPr>
          <p:cNvSpPr>
            <a:spLocks noGrp="1"/>
          </p:cNvSpPr>
          <p:nvPr>
            <p:ph type="dt" sz="half" idx="10"/>
          </p:nvPr>
        </p:nvSpPr>
        <p:spPr/>
        <p:txBody>
          <a:bodyPr/>
          <a:lstStyle/>
          <a:p>
            <a:fld id="{8EC9BE97-4217-4C1E-859A-A5A7C28B1B1C}" type="datetimeFigureOut">
              <a:rPr lang="nl-NL" smtClean="0"/>
              <a:t>15-6-2022</a:t>
            </a:fld>
            <a:endParaRPr lang="nl-NL"/>
          </a:p>
        </p:txBody>
      </p:sp>
      <p:sp>
        <p:nvSpPr>
          <p:cNvPr id="5" name="Tijdelijke aanduiding voor voettekst 4">
            <a:extLst>
              <a:ext uri="{FF2B5EF4-FFF2-40B4-BE49-F238E27FC236}">
                <a16:creationId xmlns:a16="http://schemas.microsoft.com/office/drawing/2014/main" id="{66ED0AC9-3D12-E7FE-C159-04731FF9D75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DBD8967-EE9A-05B9-8ED2-DF5FC10BC5DE}"/>
              </a:ext>
            </a:extLst>
          </p:cNvPr>
          <p:cNvSpPr>
            <a:spLocks noGrp="1"/>
          </p:cNvSpPr>
          <p:nvPr>
            <p:ph type="sldNum" sz="quarter" idx="12"/>
          </p:nvPr>
        </p:nvSpPr>
        <p:spPr/>
        <p:txBody>
          <a:bodyPr/>
          <a:lstStyle/>
          <a:p>
            <a:fld id="{D68D85CC-A841-40FD-B763-42B6F0046BD0}" type="slidenum">
              <a:rPr lang="nl-NL" smtClean="0"/>
              <a:t>‹nr.›</a:t>
            </a:fld>
            <a:endParaRPr lang="nl-NL"/>
          </a:p>
        </p:txBody>
      </p:sp>
    </p:spTree>
    <p:extLst>
      <p:ext uri="{BB962C8B-B14F-4D97-AF65-F5344CB8AC3E}">
        <p14:creationId xmlns:p14="http://schemas.microsoft.com/office/powerpoint/2010/main" val="3146660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4EA37D4A-4D93-0F60-EAFF-C30B93C5DCE7}"/>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5A0E8E78-B98A-6D13-886E-E20C7300C445}"/>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B6BDD661-7B75-3242-645B-3E436F0CE8A7}"/>
              </a:ext>
            </a:extLst>
          </p:cNvPr>
          <p:cNvSpPr>
            <a:spLocks noGrp="1"/>
          </p:cNvSpPr>
          <p:nvPr>
            <p:ph type="dt" sz="half" idx="10"/>
          </p:nvPr>
        </p:nvSpPr>
        <p:spPr/>
        <p:txBody>
          <a:bodyPr/>
          <a:lstStyle/>
          <a:p>
            <a:fld id="{8EC9BE97-4217-4C1E-859A-A5A7C28B1B1C}" type="datetimeFigureOut">
              <a:rPr lang="nl-NL" smtClean="0"/>
              <a:t>15-6-2022</a:t>
            </a:fld>
            <a:endParaRPr lang="nl-NL"/>
          </a:p>
        </p:txBody>
      </p:sp>
      <p:sp>
        <p:nvSpPr>
          <p:cNvPr id="5" name="Tijdelijke aanduiding voor voettekst 4">
            <a:extLst>
              <a:ext uri="{FF2B5EF4-FFF2-40B4-BE49-F238E27FC236}">
                <a16:creationId xmlns:a16="http://schemas.microsoft.com/office/drawing/2014/main" id="{12A90A55-1844-8E0B-E0CC-9349C725A69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40287D9-570A-196E-B1AF-26F5C65DD41E}"/>
              </a:ext>
            </a:extLst>
          </p:cNvPr>
          <p:cNvSpPr>
            <a:spLocks noGrp="1"/>
          </p:cNvSpPr>
          <p:nvPr>
            <p:ph type="sldNum" sz="quarter" idx="12"/>
          </p:nvPr>
        </p:nvSpPr>
        <p:spPr/>
        <p:txBody>
          <a:bodyPr/>
          <a:lstStyle/>
          <a:p>
            <a:fld id="{D68D85CC-A841-40FD-B763-42B6F0046BD0}" type="slidenum">
              <a:rPr lang="nl-NL" smtClean="0"/>
              <a:t>‹nr.›</a:t>
            </a:fld>
            <a:endParaRPr lang="nl-NL"/>
          </a:p>
        </p:txBody>
      </p:sp>
    </p:spTree>
    <p:extLst>
      <p:ext uri="{BB962C8B-B14F-4D97-AF65-F5344CB8AC3E}">
        <p14:creationId xmlns:p14="http://schemas.microsoft.com/office/powerpoint/2010/main" val="224888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427C47-9FDD-7225-3144-56F9DA396B1E}"/>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F7594AB0-A8AD-4E9B-60E1-58E081A899EF}"/>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CF63F95-52A8-B119-FE62-400B74AA804E}"/>
              </a:ext>
            </a:extLst>
          </p:cNvPr>
          <p:cNvSpPr>
            <a:spLocks noGrp="1"/>
          </p:cNvSpPr>
          <p:nvPr>
            <p:ph type="dt" sz="half" idx="10"/>
          </p:nvPr>
        </p:nvSpPr>
        <p:spPr/>
        <p:txBody>
          <a:bodyPr/>
          <a:lstStyle/>
          <a:p>
            <a:fld id="{8EC9BE97-4217-4C1E-859A-A5A7C28B1B1C}" type="datetimeFigureOut">
              <a:rPr lang="nl-NL" smtClean="0"/>
              <a:t>15-6-2022</a:t>
            </a:fld>
            <a:endParaRPr lang="nl-NL"/>
          </a:p>
        </p:txBody>
      </p:sp>
      <p:sp>
        <p:nvSpPr>
          <p:cNvPr id="5" name="Tijdelijke aanduiding voor voettekst 4">
            <a:extLst>
              <a:ext uri="{FF2B5EF4-FFF2-40B4-BE49-F238E27FC236}">
                <a16:creationId xmlns:a16="http://schemas.microsoft.com/office/drawing/2014/main" id="{1AA92E6A-D6C5-8933-B066-E5E6B026847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619B855-F8D2-B6E5-26AB-420380F43E3C}"/>
              </a:ext>
            </a:extLst>
          </p:cNvPr>
          <p:cNvSpPr>
            <a:spLocks noGrp="1"/>
          </p:cNvSpPr>
          <p:nvPr>
            <p:ph type="sldNum" sz="quarter" idx="12"/>
          </p:nvPr>
        </p:nvSpPr>
        <p:spPr/>
        <p:txBody>
          <a:bodyPr/>
          <a:lstStyle/>
          <a:p>
            <a:fld id="{D68D85CC-A841-40FD-B763-42B6F0046BD0}" type="slidenum">
              <a:rPr lang="nl-NL" smtClean="0"/>
              <a:t>‹nr.›</a:t>
            </a:fld>
            <a:endParaRPr lang="nl-NL"/>
          </a:p>
        </p:txBody>
      </p:sp>
    </p:spTree>
    <p:extLst>
      <p:ext uri="{BB962C8B-B14F-4D97-AF65-F5344CB8AC3E}">
        <p14:creationId xmlns:p14="http://schemas.microsoft.com/office/powerpoint/2010/main" val="3946074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AEDAB9-7F75-D26D-D4B7-568D10D93995}"/>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42D2C740-5FF3-C28D-1982-5CA92BA94E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CEE875D5-C08D-B2A4-57B3-F63E17D9A548}"/>
              </a:ext>
            </a:extLst>
          </p:cNvPr>
          <p:cNvSpPr>
            <a:spLocks noGrp="1"/>
          </p:cNvSpPr>
          <p:nvPr>
            <p:ph type="dt" sz="half" idx="10"/>
          </p:nvPr>
        </p:nvSpPr>
        <p:spPr/>
        <p:txBody>
          <a:bodyPr/>
          <a:lstStyle/>
          <a:p>
            <a:fld id="{8EC9BE97-4217-4C1E-859A-A5A7C28B1B1C}" type="datetimeFigureOut">
              <a:rPr lang="nl-NL" smtClean="0"/>
              <a:t>15-6-2022</a:t>
            </a:fld>
            <a:endParaRPr lang="nl-NL"/>
          </a:p>
        </p:txBody>
      </p:sp>
      <p:sp>
        <p:nvSpPr>
          <p:cNvPr id="5" name="Tijdelijke aanduiding voor voettekst 4">
            <a:extLst>
              <a:ext uri="{FF2B5EF4-FFF2-40B4-BE49-F238E27FC236}">
                <a16:creationId xmlns:a16="http://schemas.microsoft.com/office/drawing/2014/main" id="{7CC09178-E363-C424-32A4-274042B23AA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3CDD7C6-9295-E499-7B3C-FD35F688B1B7}"/>
              </a:ext>
            </a:extLst>
          </p:cNvPr>
          <p:cNvSpPr>
            <a:spLocks noGrp="1"/>
          </p:cNvSpPr>
          <p:nvPr>
            <p:ph type="sldNum" sz="quarter" idx="12"/>
          </p:nvPr>
        </p:nvSpPr>
        <p:spPr/>
        <p:txBody>
          <a:bodyPr/>
          <a:lstStyle/>
          <a:p>
            <a:fld id="{D68D85CC-A841-40FD-B763-42B6F0046BD0}" type="slidenum">
              <a:rPr lang="nl-NL" smtClean="0"/>
              <a:t>‹nr.›</a:t>
            </a:fld>
            <a:endParaRPr lang="nl-NL"/>
          </a:p>
        </p:txBody>
      </p:sp>
    </p:spTree>
    <p:extLst>
      <p:ext uri="{BB962C8B-B14F-4D97-AF65-F5344CB8AC3E}">
        <p14:creationId xmlns:p14="http://schemas.microsoft.com/office/powerpoint/2010/main" val="1972780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CA4D26-8C1D-A0BB-8D64-66B65D1C727D}"/>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728C0E55-06EB-A78F-9D2B-B604FAD7FAE4}"/>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F6416E59-D09E-B013-4C26-0281C3A24573}"/>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DD9897B0-D4A2-8C32-C11D-35C0AB2293C1}"/>
              </a:ext>
            </a:extLst>
          </p:cNvPr>
          <p:cNvSpPr>
            <a:spLocks noGrp="1"/>
          </p:cNvSpPr>
          <p:nvPr>
            <p:ph type="dt" sz="half" idx="10"/>
          </p:nvPr>
        </p:nvSpPr>
        <p:spPr/>
        <p:txBody>
          <a:bodyPr/>
          <a:lstStyle/>
          <a:p>
            <a:fld id="{8EC9BE97-4217-4C1E-859A-A5A7C28B1B1C}" type="datetimeFigureOut">
              <a:rPr lang="nl-NL" smtClean="0"/>
              <a:t>15-6-2022</a:t>
            </a:fld>
            <a:endParaRPr lang="nl-NL"/>
          </a:p>
        </p:txBody>
      </p:sp>
      <p:sp>
        <p:nvSpPr>
          <p:cNvPr id="6" name="Tijdelijke aanduiding voor voettekst 5">
            <a:extLst>
              <a:ext uri="{FF2B5EF4-FFF2-40B4-BE49-F238E27FC236}">
                <a16:creationId xmlns:a16="http://schemas.microsoft.com/office/drawing/2014/main" id="{80A5EC09-5AD4-61D9-5367-599393135C3C}"/>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FC71C66A-15BD-046D-481C-40A66B6CF8CF}"/>
              </a:ext>
            </a:extLst>
          </p:cNvPr>
          <p:cNvSpPr>
            <a:spLocks noGrp="1"/>
          </p:cNvSpPr>
          <p:nvPr>
            <p:ph type="sldNum" sz="quarter" idx="12"/>
          </p:nvPr>
        </p:nvSpPr>
        <p:spPr/>
        <p:txBody>
          <a:bodyPr/>
          <a:lstStyle/>
          <a:p>
            <a:fld id="{D68D85CC-A841-40FD-B763-42B6F0046BD0}" type="slidenum">
              <a:rPr lang="nl-NL" smtClean="0"/>
              <a:t>‹nr.›</a:t>
            </a:fld>
            <a:endParaRPr lang="nl-NL"/>
          </a:p>
        </p:txBody>
      </p:sp>
    </p:spTree>
    <p:extLst>
      <p:ext uri="{BB962C8B-B14F-4D97-AF65-F5344CB8AC3E}">
        <p14:creationId xmlns:p14="http://schemas.microsoft.com/office/powerpoint/2010/main" val="1024930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42DFD8-7FF8-7251-6120-D22157589278}"/>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99F53A5A-CCCB-AEC1-25FA-42E89C3BADD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74B66B5D-E3A6-FF27-9FED-B7F42FCE69DC}"/>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B27E0EEB-9F74-8A80-18E2-B3AAA154AA9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33620D40-E86E-E3F2-29C2-82F33CC406BE}"/>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1636851C-3E75-CA87-22AB-2FDB53ED8817}"/>
              </a:ext>
            </a:extLst>
          </p:cNvPr>
          <p:cNvSpPr>
            <a:spLocks noGrp="1"/>
          </p:cNvSpPr>
          <p:nvPr>
            <p:ph type="dt" sz="half" idx="10"/>
          </p:nvPr>
        </p:nvSpPr>
        <p:spPr/>
        <p:txBody>
          <a:bodyPr/>
          <a:lstStyle/>
          <a:p>
            <a:fld id="{8EC9BE97-4217-4C1E-859A-A5A7C28B1B1C}" type="datetimeFigureOut">
              <a:rPr lang="nl-NL" smtClean="0"/>
              <a:t>15-6-2022</a:t>
            </a:fld>
            <a:endParaRPr lang="nl-NL"/>
          </a:p>
        </p:txBody>
      </p:sp>
      <p:sp>
        <p:nvSpPr>
          <p:cNvPr id="8" name="Tijdelijke aanduiding voor voettekst 7">
            <a:extLst>
              <a:ext uri="{FF2B5EF4-FFF2-40B4-BE49-F238E27FC236}">
                <a16:creationId xmlns:a16="http://schemas.microsoft.com/office/drawing/2014/main" id="{1415A016-BC0D-8626-9B2E-0AF164B7F38E}"/>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9D0CD6FE-B5AE-BE3E-E320-0F46F4C06B6D}"/>
              </a:ext>
            </a:extLst>
          </p:cNvPr>
          <p:cNvSpPr>
            <a:spLocks noGrp="1"/>
          </p:cNvSpPr>
          <p:nvPr>
            <p:ph type="sldNum" sz="quarter" idx="12"/>
          </p:nvPr>
        </p:nvSpPr>
        <p:spPr/>
        <p:txBody>
          <a:bodyPr/>
          <a:lstStyle/>
          <a:p>
            <a:fld id="{D68D85CC-A841-40FD-B763-42B6F0046BD0}" type="slidenum">
              <a:rPr lang="nl-NL" smtClean="0"/>
              <a:t>‹nr.›</a:t>
            </a:fld>
            <a:endParaRPr lang="nl-NL"/>
          </a:p>
        </p:txBody>
      </p:sp>
    </p:spTree>
    <p:extLst>
      <p:ext uri="{BB962C8B-B14F-4D97-AF65-F5344CB8AC3E}">
        <p14:creationId xmlns:p14="http://schemas.microsoft.com/office/powerpoint/2010/main" val="79583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3FB8838-6D59-1EB5-A6AD-F640E247BA0A}"/>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C17C7A79-AF35-730C-C6D3-840D1AB67A95}"/>
              </a:ext>
            </a:extLst>
          </p:cNvPr>
          <p:cNvSpPr>
            <a:spLocks noGrp="1"/>
          </p:cNvSpPr>
          <p:nvPr>
            <p:ph type="dt" sz="half" idx="10"/>
          </p:nvPr>
        </p:nvSpPr>
        <p:spPr/>
        <p:txBody>
          <a:bodyPr/>
          <a:lstStyle/>
          <a:p>
            <a:fld id="{8EC9BE97-4217-4C1E-859A-A5A7C28B1B1C}" type="datetimeFigureOut">
              <a:rPr lang="nl-NL" smtClean="0"/>
              <a:t>15-6-2022</a:t>
            </a:fld>
            <a:endParaRPr lang="nl-NL"/>
          </a:p>
        </p:txBody>
      </p:sp>
      <p:sp>
        <p:nvSpPr>
          <p:cNvPr id="4" name="Tijdelijke aanduiding voor voettekst 3">
            <a:extLst>
              <a:ext uri="{FF2B5EF4-FFF2-40B4-BE49-F238E27FC236}">
                <a16:creationId xmlns:a16="http://schemas.microsoft.com/office/drawing/2014/main" id="{5D30BF3F-0ADC-BB3D-CF00-847B5C61DB05}"/>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9C7B9D43-EFE5-D321-9C70-0F2014A45EC9}"/>
              </a:ext>
            </a:extLst>
          </p:cNvPr>
          <p:cNvSpPr>
            <a:spLocks noGrp="1"/>
          </p:cNvSpPr>
          <p:nvPr>
            <p:ph type="sldNum" sz="quarter" idx="12"/>
          </p:nvPr>
        </p:nvSpPr>
        <p:spPr/>
        <p:txBody>
          <a:bodyPr/>
          <a:lstStyle/>
          <a:p>
            <a:fld id="{D68D85CC-A841-40FD-B763-42B6F0046BD0}" type="slidenum">
              <a:rPr lang="nl-NL" smtClean="0"/>
              <a:t>‹nr.›</a:t>
            </a:fld>
            <a:endParaRPr lang="nl-NL"/>
          </a:p>
        </p:txBody>
      </p:sp>
    </p:spTree>
    <p:extLst>
      <p:ext uri="{BB962C8B-B14F-4D97-AF65-F5344CB8AC3E}">
        <p14:creationId xmlns:p14="http://schemas.microsoft.com/office/powerpoint/2010/main" val="854671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0D89840F-665A-FBAE-8FCE-DC77DD66EA8E}"/>
              </a:ext>
            </a:extLst>
          </p:cNvPr>
          <p:cNvSpPr>
            <a:spLocks noGrp="1"/>
          </p:cNvSpPr>
          <p:nvPr>
            <p:ph type="dt" sz="half" idx="10"/>
          </p:nvPr>
        </p:nvSpPr>
        <p:spPr/>
        <p:txBody>
          <a:bodyPr/>
          <a:lstStyle/>
          <a:p>
            <a:fld id="{8EC9BE97-4217-4C1E-859A-A5A7C28B1B1C}" type="datetimeFigureOut">
              <a:rPr lang="nl-NL" smtClean="0"/>
              <a:t>15-6-2022</a:t>
            </a:fld>
            <a:endParaRPr lang="nl-NL"/>
          </a:p>
        </p:txBody>
      </p:sp>
      <p:sp>
        <p:nvSpPr>
          <p:cNvPr id="3" name="Tijdelijke aanduiding voor voettekst 2">
            <a:extLst>
              <a:ext uri="{FF2B5EF4-FFF2-40B4-BE49-F238E27FC236}">
                <a16:creationId xmlns:a16="http://schemas.microsoft.com/office/drawing/2014/main" id="{596898B1-4866-B02C-91D8-4A1745053BDE}"/>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9EA2EAEF-23D0-67BC-97CC-CFCE1DE27BA4}"/>
              </a:ext>
            </a:extLst>
          </p:cNvPr>
          <p:cNvSpPr>
            <a:spLocks noGrp="1"/>
          </p:cNvSpPr>
          <p:nvPr>
            <p:ph type="sldNum" sz="quarter" idx="12"/>
          </p:nvPr>
        </p:nvSpPr>
        <p:spPr/>
        <p:txBody>
          <a:bodyPr/>
          <a:lstStyle/>
          <a:p>
            <a:fld id="{D68D85CC-A841-40FD-B763-42B6F0046BD0}" type="slidenum">
              <a:rPr lang="nl-NL" smtClean="0"/>
              <a:t>‹nr.›</a:t>
            </a:fld>
            <a:endParaRPr lang="nl-NL"/>
          </a:p>
        </p:txBody>
      </p:sp>
    </p:spTree>
    <p:extLst>
      <p:ext uri="{BB962C8B-B14F-4D97-AF65-F5344CB8AC3E}">
        <p14:creationId xmlns:p14="http://schemas.microsoft.com/office/powerpoint/2010/main" val="22739626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464751F-D903-8B41-91AB-8031CB3F3C97}"/>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66D15F0A-5ED9-417B-4A36-24DF823CA27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193DFE0E-09CF-24FF-07A7-0E15590A54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F3794B8C-9FC4-6343-B455-49AA3C800CBC}"/>
              </a:ext>
            </a:extLst>
          </p:cNvPr>
          <p:cNvSpPr>
            <a:spLocks noGrp="1"/>
          </p:cNvSpPr>
          <p:nvPr>
            <p:ph type="dt" sz="half" idx="10"/>
          </p:nvPr>
        </p:nvSpPr>
        <p:spPr/>
        <p:txBody>
          <a:bodyPr/>
          <a:lstStyle/>
          <a:p>
            <a:fld id="{8EC9BE97-4217-4C1E-859A-A5A7C28B1B1C}" type="datetimeFigureOut">
              <a:rPr lang="nl-NL" smtClean="0"/>
              <a:t>15-6-2022</a:t>
            </a:fld>
            <a:endParaRPr lang="nl-NL"/>
          </a:p>
        </p:txBody>
      </p:sp>
      <p:sp>
        <p:nvSpPr>
          <p:cNvPr id="6" name="Tijdelijke aanduiding voor voettekst 5">
            <a:extLst>
              <a:ext uri="{FF2B5EF4-FFF2-40B4-BE49-F238E27FC236}">
                <a16:creationId xmlns:a16="http://schemas.microsoft.com/office/drawing/2014/main" id="{006E4490-2EA1-082C-C22D-50D3F09A5988}"/>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FDD7A02C-F643-F3AB-23D3-FCD30F1706AD}"/>
              </a:ext>
            </a:extLst>
          </p:cNvPr>
          <p:cNvSpPr>
            <a:spLocks noGrp="1"/>
          </p:cNvSpPr>
          <p:nvPr>
            <p:ph type="sldNum" sz="quarter" idx="12"/>
          </p:nvPr>
        </p:nvSpPr>
        <p:spPr/>
        <p:txBody>
          <a:bodyPr/>
          <a:lstStyle/>
          <a:p>
            <a:fld id="{D68D85CC-A841-40FD-B763-42B6F0046BD0}" type="slidenum">
              <a:rPr lang="nl-NL" smtClean="0"/>
              <a:t>‹nr.›</a:t>
            </a:fld>
            <a:endParaRPr lang="nl-NL"/>
          </a:p>
        </p:txBody>
      </p:sp>
    </p:spTree>
    <p:extLst>
      <p:ext uri="{BB962C8B-B14F-4D97-AF65-F5344CB8AC3E}">
        <p14:creationId xmlns:p14="http://schemas.microsoft.com/office/powerpoint/2010/main" val="1541009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6C640D-4F44-9CAF-2F6B-92F69D191F07}"/>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3BC492F1-F113-4934-8DEA-23EFA17122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0BB36B9B-0FC2-9597-E65F-97CB0F7A27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D76DF0F7-9FCD-ACAC-845F-A6A1B4C996FF}"/>
              </a:ext>
            </a:extLst>
          </p:cNvPr>
          <p:cNvSpPr>
            <a:spLocks noGrp="1"/>
          </p:cNvSpPr>
          <p:nvPr>
            <p:ph type="dt" sz="half" idx="10"/>
          </p:nvPr>
        </p:nvSpPr>
        <p:spPr/>
        <p:txBody>
          <a:bodyPr/>
          <a:lstStyle/>
          <a:p>
            <a:fld id="{8EC9BE97-4217-4C1E-859A-A5A7C28B1B1C}" type="datetimeFigureOut">
              <a:rPr lang="nl-NL" smtClean="0"/>
              <a:t>15-6-2022</a:t>
            </a:fld>
            <a:endParaRPr lang="nl-NL"/>
          </a:p>
        </p:txBody>
      </p:sp>
      <p:sp>
        <p:nvSpPr>
          <p:cNvPr id="6" name="Tijdelijke aanduiding voor voettekst 5">
            <a:extLst>
              <a:ext uri="{FF2B5EF4-FFF2-40B4-BE49-F238E27FC236}">
                <a16:creationId xmlns:a16="http://schemas.microsoft.com/office/drawing/2014/main" id="{4E6928B8-B1C8-D909-E607-17F6139C93A5}"/>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D2B99943-1712-B017-18C2-E2A530213426}"/>
              </a:ext>
            </a:extLst>
          </p:cNvPr>
          <p:cNvSpPr>
            <a:spLocks noGrp="1"/>
          </p:cNvSpPr>
          <p:nvPr>
            <p:ph type="sldNum" sz="quarter" idx="12"/>
          </p:nvPr>
        </p:nvSpPr>
        <p:spPr/>
        <p:txBody>
          <a:bodyPr/>
          <a:lstStyle/>
          <a:p>
            <a:fld id="{D68D85CC-A841-40FD-B763-42B6F0046BD0}" type="slidenum">
              <a:rPr lang="nl-NL" smtClean="0"/>
              <a:t>‹nr.›</a:t>
            </a:fld>
            <a:endParaRPr lang="nl-NL"/>
          </a:p>
        </p:txBody>
      </p:sp>
    </p:spTree>
    <p:extLst>
      <p:ext uri="{BB962C8B-B14F-4D97-AF65-F5344CB8AC3E}">
        <p14:creationId xmlns:p14="http://schemas.microsoft.com/office/powerpoint/2010/main" val="370844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F7E4C2E8-FEDC-CCA0-6D89-C19FB8D95E9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71446F6E-91AF-3F0F-0103-4E0C150AEEF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7282345-D332-4D65-AAB7-5574462E19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C9BE97-4217-4C1E-859A-A5A7C28B1B1C}" type="datetimeFigureOut">
              <a:rPr lang="nl-NL" smtClean="0"/>
              <a:t>15-6-2022</a:t>
            </a:fld>
            <a:endParaRPr lang="nl-NL"/>
          </a:p>
        </p:txBody>
      </p:sp>
      <p:sp>
        <p:nvSpPr>
          <p:cNvPr id="5" name="Tijdelijke aanduiding voor voettekst 4">
            <a:extLst>
              <a:ext uri="{FF2B5EF4-FFF2-40B4-BE49-F238E27FC236}">
                <a16:creationId xmlns:a16="http://schemas.microsoft.com/office/drawing/2014/main" id="{EF58D832-98D8-76E2-E64A-E17D99BE60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63799CC6-1AFF-E5DA-11FF-3451ED2A854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8D85CC-A841-40FD-B763-42B6F0046BD0}" type="slidenum">
              <a:rPr lang="nl-NL" smtClean="0"/>
              <a:t>‹nr.›</a:t>
            </a:fld>
            <a:endParaRPr lang="nl-NL"/>
          </a:p>
        </p:txBody>
      </p:sp>
    </p:spTree>
    <p:extLst>
      <p:ext uri="{BB962C8B-B14F-4D97-AF65-F5344CB8AC3E}">
        <p14:creationId xmlns:p14="http://schemas.microsoft.com/office/powerpoint/2010/main" val="25170780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78EB8C-51A0-7726-3A13-4FB01D671DAA}"/>
              </a:ext>
            </a:extLst>
          </p:cNvPr>
          <p:cNvSpPr>
            <a:spLocks noGrp="1"/>
          </p:cNvSpPr>
          <p:nvPr>
            <p:ph type="ctrTitle"/>
          </p:nvPr>
        </p:nvSpPr>
        <p:spPr/>
        <p:txBody>
          <a:bodyPr/>
          <a:lstStyle/>
          <a:p>
            <a:endParaRPr lang="nl-NL"/>
          </a:p>
        </p:txBody>
      </p:sp>
      <p:sp>
        <p:nvSpPr>
          <p:cNvPr id="3" name="Ondertitel 2">
            <a:extLst>
              <a:ext uri="{FF2B5EF4-FFF2-40B4-BE49-F238E27FC236}">
                <a16:creationId xmlns:a16="http://schemas.microsoft.com/office/drawing/2014/main" id="{CB0AB365-1230-78FC-E821-EEE8F97E9B33}"/>
              </a:ext>
            </a:extLst>
          </p:cNvPr>
          <p:cNvSpPr>
            <a:spLocks noGrp="1"/>
          </p:cNvSpPr>
          <p:nvPr>
            <p:ph type="subTitle" idx="1"/>
          </p:nvPr>
        </p:nvSpPr>
        <p:spPr/>
        <p:txBody>
          <a:bodyPr/>
          <a:lstStyle/>
          <a:p>
            <a:endParaRPr lang="nl-NL"/>
          </a:p>
        </p:txBody>
      </p:sp>
    </p:spTree>
    <p:extLst>
      <p:ext uri="{BB962C8B-B14F-4D97-AF65-F5344CB8AC3E}">
        <p14:creationId xmlns:p14="http://schemas.microsoft.com/office/powerpoint/2010/main" val="945967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2966E88-6529-44B1-9702-5B0E6DF41DF2}"/>
              </a:ext>
            </a:extLst>
          </p:cNvPr>
          <p:cNvSpPr>
            <a:spLocks noGrp="1"/>
          </p:cNvSpPr>
          <p:nvPr>
            <p:ph type="title"/>
          </p:nvPr>
        </p:nvSpPr>
        <p:spPr/>
        <p:txBody>
          <a:bodyPr/>
          <a:lstStyle/>
          <a:p>
            <a:r>
              <a:rPr lang="nl-NL"/>
              <a:t>Plannen en ontwerpen </a:t>
            </a:r>
          </a:p>
        </p:txBody>
      </p:sp>
      <p:sp>
        <p:nvSpPr>
          <p:cNvPr id="3" name="Tijdelijke aanduiding voor datum 2">
            <a:extLst>
              <a:ext uri="{FF2B5EF4-FFF2-40B4-BE49-F238E27FC236}">
                <a16:creationId xmlns:a16="http://schemas.microsoft.com/office/drawing/2014/main" id="{D3A6DE49-B527-4DE6-847D-1CE2E1DD506E}"/>
              </a:ext>
            </a:extLst>
          </p:cNvPr>
          <p:cNvSpPr>
            <a:spLocks noGrp="1"/>
          </p:cNvSpPr>
          <p:nvPr>
            <p:ph type="dt" sz="half" idx="10"/>
          </p:nvPr>
        </p:nvSpPr>
        <p:spPr/>
        <p:txBody>
          <a:bodyPr/>
          <a:lstStyle/>
          <a:p>
            <a:fld id="{9A5F49B0-F0A6-4806-8662-5FD789F4D2D3}" type="datetime1">
              <a:rPr lang="en-US" smtClean="0"/>
              <a:t>6/15/2022</a:t>
            </a:fld>
            <a:endParaRPr lang="en-US"/>
          </a:p>
        </p:txBody>
      </p:sp>
      <p:sp>
        <p:nvSpPr>
          <p:cNvPr id="4" name="Tijdelijke aanduiding voor voettekst 3">
            <a:extLst>
              <a:ext uri="{FF2B5EF4-FFF2-40B4-BE49-F238E27FC236}">
                <a16:creationId xmlns:a16="http://schemas.microsoft.com/office/drawing/2014/main" id="{7A9230EC-779E-43E3-97F2-4624AC4D6F05}"/>
              </a:ext>
            </a:extLst>
          </p:cNvPr>
          <p:cNvSpPr>
            <a:spLocks noGrp="1"/>
          </p:cNvSpPr>
          <p:nvPr>
            <p:ph type="ftr" sz="quarter" idx="11"/>
          </p:nvPr>
        </p:nvSpPr>
        <p:spPr/>
        <p:txBody>
          <a:bodyPr/>
          <a:lstStyle/>
          <a:p>
            <a:r>
              <a:rPr lang="en-US"/>
              <a:t>Sample Footer Text</a:t>
            </a:r>
          </a:p>
        </p:txBody>
      </p:sp>
      <p:sp>
        <p:nvSpPr>
          <p:cNvPr id="5" name="Tijdelijke aanduiding voor dianummer 4">
            <a:extLst>
              <a:ext uri="{FF2B5EF4-FFF2-40B4-BE49-F238E27FC236}">
                <a16:creationId xmlns:a16="http://schemas.microsoft.com/office/drawing/2014/main" id="{7D7D965F-96AD-444A-B31D-6384B308003F}"/>
              </a:ext>
            </a:extLst>
          </p:cNvPr>
          <p:cNvSpPr>
            <a:spLocks noGrp="1"/>
          </p:cNvSpPr>
          <p:nvPr>
            <p:ph type="sldNum" sz="quarter" idx="12"/>
          </p:nvPr>
        </p:nvSpPr>
        <p:spPr/>
        <p:txBody>
          <a:bodyPr/>
          <a:lstStyle/>
          <a:p>
            <a:fld id="{DFDF98CC-160E-494C-8C3C-8CDC5FA257DE}" type="slidenum">
              <a:rPr lang="en-US" smtClean="0"/>
              <a:t>10</a:t>
            </a:fld>
            <a:endParaRPr lang="en-US"/>
          </a:p>
        </p:txBody>
      </p:sp>
      <p:sp>
        <p:nvSpPr>
          <p:cNvPr id="6" name="Tekstvak 5">
            <a:extLst>
              <a:ext uri="{FF2B5EF4-FFF2-40B4-BE49-F238E27FC236}">
                <a16:creationId xmlns:a16="http://schemas.microsoft.com/office/drawing/2014/main" id="{04ED79D0-5041-4770-9A66-C6825AC59A8E}"/>
              </a:ext>
            </a:extLst>
          </p:cNvPr>
          <p:cNvSpPr txBox="1"/>
          <p:nvPr/>
        </p:nvSpPr>
        <p:spPr>
          <a:xfrm>
            <a:off x="630936" y="1307592"/>
            <a:ext cx="10820400" cy="4708981"/>
          </a:xfrm>
          <a:prstGeom prst="rect">
            <a:avLst/>
          </a:prstGeom>
          <a:noFill/>
        </p:spPr>
        <p:txBody>
          <a:bodyPr wrap="square" rtlCol="0">
            <a:spAutoFit/>
          </a:bodyPr>
          <a:lstStyle/>
          <a:p>
            <a:pPr marL="342900" indent="-342900">
              <a:buFont typeface="Wingdings" panose="05000000000000000000" pitchFamily="2" charset="2"/>
              <a:buChar char="q"/>
            </a:pPr>
            <a:r>
              <a:rPr lang="nl-NL" sz="2000" dirty="0"/>
              <a:t>Nederland is best vol, ruimte is krap. Goed plannen is nodig; jaren ‘90 erg gestuurd door de overheid, toen vrijer gelaten aan bv. projectontwikkelaars en investeerders. Nu weer meer regie door overheid; gemeente, provincie en rijk.  Kader NU is de ‘ladder van duurzame verstedelijking’ </a:t>
            </a:r>
          </a:p>
          <a:p>
            <a:pPr marL="342900" indent="-342900">
              <a:buFont typeface="Wingdings" panose="05000000000000000000" pitchFamily="2" charset="2"/>
              <a:buChar char="q"/>
            </a:pPr>
            <a:endParaRPr lang="nl-NL" sz="2000" dirty="0"/>
          </a:p>
          <a:p>
            <a:pPr marL="342900" indent="-342900">
              <a:buFont typeface="Wingdings" panose="05000000000000000000" pitchFamily="2" charset="2"/>
              <a:buChar char="q"/>
            </a:pPr>
            <a:r>
              <a:rPr lang="nl-NL" sz="2000" dirty="0"/>
              <a:t>Plannen worden vastgelegd in een bestemmingsplan of omgevingsplan met aandacht voor wonen, werken, recreëren milieu, waterhuishouding, verkeer en luchtkwaliteit = integrale aanpak</a:t>
            </a:r>
          </a:p>
          <a:p>
            <a:pPr marL="342900" indent="-342900">
              <a:buFont typeface="Wingdings" panose="05000000000000000000" pitchFamily="2" charset="2"/>
              <a:buChar char="q"/>
            </a:pPr>
            <a:endParaRPr lang="nl-NL" sz="2000" dirty="0"/>
          </a:p>
          <a:p>
            <a:pPr marL="342900" indent="-342900">
              <a:buFont typeface="Wingdings" panose="05000000000000000000" pitchFamily="2" charset="2"/>
              <a:buChar char="q"/>
            </a:pPr>
            <a:r>
              <a:rPr lang="nl-NL" sz="2000" dirty="0"/>
              <a:t>Wil je </a:t>
            </a:r>
            <a:r>
              <a:rPr lang="nl-NL" dirty="0"/>
              <a:t>als</a:t>
            </a:r>
            <a:r>
              <a:rPr lang="nl-NL" sz="2000" dirty="0"/>
              <a:t> burger iets anders dan in het plan staat dan kun je een herziening van het bestemmingsplan aanvragen. </a:t>
            </a:r>
          </a:p>
          <a:p>
            <a:pPr marL="342900" indent="-342900">
              <a:buFont typeface="Wingdings" panose="05000000000000000000" pitchFamily="2" charset="2"/>
              <a:buChar char="q"/>
            </a:pPr>
            <a:endParaRPr lang="nl-NL" sz="2000" dirty="0"/>
          </a:p>
          <a:p>
            <a:pPr marL="342900" indent="-342900">
              <a:buFont typeface="Wingdings" panose="05000000000000000000" pitchFamily="2" charset="2"/>
              <a:buChar char="q"/>
            </a:pPr>
            <a:r>
              <a:rPr lang="nl-NL" sz="2000" dirty="0"/>
              <a:t>Voor een nieuw stedelijk  omgevingsplan houdt de gemeente dus ook rekening met: </a:t>
            </a:r>
          </a:p>
          <a:p>
            <a:r>
              <a:rPr lang="nl-NL" sz="2000" dirty="0"/>
              <a:t>	</a:t>
            </a:r>
            <a:r>
              <a:rPr lang="nl-NL" dirty="0"/>
              <a:t>statistische gegevens (CBS) </a:t>
            </a:r>
          </a:p>
          <a:p>
            <a:r>
              <a:rPr lang="nl-NL" dirty="0"/>
              <a:t>	leefstijlen </a:t>
            </a:r>
          </a:p>
          <a:p>
            <a:r>
              <a:rPr lang="nl-NL" dirty="0"/>
              <a:t>	functies die in de stad moeten </a:t>
            </a:r>
          </a:p>
          <a:p>
            <a:r>
              <a:rPr lang="nl-NL" dirty="0"/>
              <a:t>	Ontwikkelingen voor de lange(-re) termijn. </a:t>
            </a:r>
          </a:p>
        </p:txBody>
      </p:sp>
    </p:spTree>
    <p:extLst>
      <p:ext uri="{BB962C8B-B14F-4D97-AF65-F5344CB8AC3E}">
        <p14:creationId xmlns:p14="http://schemas.microsoft.com/office/powerpoint/2010/main" val="17318425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4F8698-BB36-966F-7991-36B42F9A0D3F}"/>
              </a:ext>
            </a:extLst>
          </p:cNvPr>
          <p:cNvSpPr>
            <a:spLocks noGrp="1"/>
          </p:cNvSpPr>
          <p:nvPr>
            <p:ph type="title"/>
          </p:nvPr>
        </p:nvSpPr>
        <p:spPr/>
        <p:txBody>
          <a:bodyPr/>
          <a:lstStyle/>
          <a:p>
            <a:r>
              <a:rPr lang="nl-NL" dirty="0"/>
              <a:t>Nog een paar begrippen</a:t>
            </a:r>
          </a:p>
        </p:txBody>
      </p:sp>
      <p:graphicFrame>
        <p:nvGraphicFramePr>
          <p:cNvPr id="3" name="Tabel 2">
            <a:extLst>
              <a:ext uri="{FF2B5EF4-FFF2-40B4-BE49-F238E27FC236}">
                <a16:creationId xmlns:a16="http://schemas.microsoft.com/office/drawing/2014/main" id="{5344B9EF-1F4D-E73B-751B-86DB4B6AF302}"/>
              </a:ext>
            </a:extLst>
          </p:cNvPr>
          <p:cNvGraphicFramePr>
            <a:graphicFrameLocks noGrp="1"/>
          </p:cNvGraphicFramePr>
          <p:nvPr/>
        </p:nvGraphicFramePr>
        <p:xfrm>
          <a:off x="947494" y="1690688"/>
          <a:ext cx="10125252" cy="2730899"/>
        </p:xfrm>
        <a:graphic>
          <a:graphicData uri="http://schemas.openxmlformats.org/drawingml/2006/table">
            <a:tbl>
              <a:tblPr firstRow="1" firstCol="1" bandRow="1">
                <a:tableStyleId>{5C22544A-7EE6-4342-B048-85BDC9FD1C3A}</a:tableStyleId>
              </a:tblPr>
              <a:tblGrid>
                <a:gridCol w="2386865">
                  <a:extLst>
                    <a:ext uri="{9D8B030D-6E8A-4147-A177-3AD203B41FA5}">
                      <a16:colId xmlns:a16="http://schemas.microsoft.com/office/drawing/2014/main" val="1650233310"/>
                    </a:ext>
                  </a:extLst>
                </a:gridCol>
                <a:gridCol w="7738387">
                  <a:extLst>
                    <a:ext uri="{9D8B030D-6E8A-4147-A177-3AD203B41FA5}">
                      <a16:colId xmlns:a16="http://schemas.microsoft.com/office/drawing/2014/main" val="216254916"/>
                    </a:ext>
                  </a:extLst>
                </a:gridCol>
              </a:tblGrid>
              <a:tr h="523902">
                <a:tc>
                  <a:txBody>
                    <a:bodyPr/>
                    <a:lstStyle/>
                    <a:p>
                      <a:pPr>
                        <a:lnSpc>
                          <a:spcPct val="107000"/>
                        </a:lnSpc>
                        <a:spcBef>
                          <a:spcPts val="200"/>
                        </a:spcBef>
                        <a:spcAft>
                          <a:spcPts val="200"/>
                        </a:spcAft>
                        <a:tabLst>
                          <a:tab pos="180340" algn="l"/>
                        </a:tabLst>
                      </a:pPr>
                      <a:r>
                        <a:rPr lang="nl-NL" sz="1800" dirty="0">
                          <a:effectLst/>
                        </a:rPr>
                        <a:t>Omgevingsvisie</a:t>
                      </a:r>
                      <a:endParaRPr lang="nl-NL"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Bef>
                          <a:spcPts val="200"/>
                        </a:spcBef>
                        <a:spcAft>
                          <a:spcPts val="200"/>
                        </a:spcAft>
                        <a:tabLst>
                          <a:tab pos="180340" algn="l"/>
                        </a:tabLst>
                      </a:pPr>
                      <a:r>
                        <a:rPr lang="nl-NL" sz="1800" b="1" dirty="0">
                          <a:solidFill>
                            <a:schemeClr val="tx1"/>
                          </a:solidFill>
                          <a:effectLst/>
                        </a:rPr>
                        <a:t>Je weet wat er in een omgevingsvisie staat en wat het doel ervan is.</a:t>
                      </a:r>
                      <a:endParaRPr lang="nl-NL" sz="1800" b="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solidFill>
                  </a:tcPr>
                </a:tc>
                <a:extLst>
                  <a:ext uri="{0D108BD9-81ED-4DB2-BD59-A6C34878D82A}">
                    <a16:rowId xmlns:a16="http://schemas.microsoft.com/office/drawing/2014/main" val="2102443535"/>
                  </a:ext>
                </a:extLst>
              </a:tr>
              <a:tr h="523902">
                <a:tc>
                  <a:txBody>
                    <a:bodyPr/>
                    <a:lstStyle/>
                    <a:p>
                      <a:pPr>
                        <a:lnSpc>
                          <a:spcPct val="107000"/>
                        </a:lnSpc>
                        <a:spcBef>
                          <a:spcPts val="200"/>
                        </a:spcBef>
                        <a:spcAft>
                          <a:spcPts val="200"/>
                        </a:spcAft>
                        <a:tabLst>
                          <a:tab pos="180340" algn="l"/>
                        </a:tabLst>
                      </a:pPr>
                      <a:r>
                        <a:rPr lang="nl-NL" sz="1800" dirty="0">
                          <a:effectLst/>
                        </a:rPr>
                        <a:t>Koersdocument</a:t>
                      </a:r>
                      <a:endParaRPr lang="nl-NL"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Bef>
                          <a:spcPts val="200"/>
                        </a:spcBef>
                        <a:spcAft>
                          <a:spcPts val="200"/>
                        </a:spcAft>
                        <a:tabLst>
                          <a:tab pos="180340" algn="l"/>
                        </a:tabLst>
                      </a:pPr>
                      <a:r>
                        <a:rPr lang="nl-NL" sz="1800" b="1" dirty="0">
                          <a:solidFill>
                            <a:schemeClr val="tx1"/>
                          </a:solidFill>
                          <a:effectLst/>
                        </a:rPr>
                        <a:t>Je weet wat er in een koersdocument staat en wat het doel ervan is.</a:t>
                      </a:r>
                      <a:endParaRPr lang="nl-NL" sz="1800" b="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solidFill>
                  </a:tcPr>
                </a:tc>
                <a:extLst>
                  <a:ext uri="{0D108BD9-81ED-4DB2-BD59-A6C34878D82A}">
                    <a16:rowId xmlns:a16="http://schemas.microsoft.com/office/drawing/2014/main" val="281684544"/>
                  </a:ext>
                </a:extLst>
              </a:tr>
              <a:tr h="523902">
                <a:tc>
                  <a:txBody>
                    <a:bodyPr/>
                    <a:lstStyle/>
                    <a:p>
                      <a:pPr>
                        <a:lnSpc>
                          <a:spcPct val="107000"/>
                        </a:lnSpc>
                        <a:spcBef>
                          <a:spcPts val="200"/>
                        </a:spcBef>
                        <a:spcAft>
                          <a:spcPts val="200"/>
                        </a:spcAft>
                        <a:tabLst>
                          <a:tab pos="180340" algn="l"/>
                        </a:tabLst>
                      </a:pPr>
                      <a:r>
                        <a:rPr lang="nl-NL" sz="1800" dirty="0">
                          <a:effectLst/>
                        </a:rPr>
                        <a:t>Omgevingswet </a:t>
                      </a:r>
                      <a:endParaRPr lang="nl-NL"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Bef>
                          <a:spcPts val="200"/>
                        </a:spcBef>
                        <a:spcAft>
                          <a:spcPts val="200"/>
                        </a:spcAft>
                        <a:tabLst>
                          <a:tab pos="180340" algn="l"/>
                        </a:tabLst>
                      </a:pPr>
                      <a:r>
                        <a:rPr lang="nl-NL" sz="1800" b="1">
                          <a:solidFill>
                            <a:schemeClr val="tx1"/>
                          </a:solidFill>
                          <a:effectLst/>
                        </a:rPr>
                        <a:t>Je kent de drie onderdelen van deze wet en kunt dit uitleggen.  </a:t>
                      </a:r>
                      <a:endParaRPr lang="nl-NL" sz="1800" b="1">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solidFill>
                  </a:tcPr>
                </a:tc>
                <a:extLst>
                  <a:ext uri="{0D108BD9-81ED-4DB2-BD59-A6C34878D82A}">
                    <a16:rowId xmlns:a16="http://schemas.microsoft.com/office/drawing/2014/main" val="2096523895"/>
                  </a:ext>
                </a:extLst>
              </a:tr>
              <a:tr h="1133724">
                <a:tc>
                  <a:txBody>
                    <a:bodyPr/>
                    <a:lstStyle/>
                    <a:p>
                      <a:pPr>
                        <a:lnSpc>
                          <a:spcPct val="107000"/>
                        </a:lnSpc>
                        <a:spcBef>
                          <a:spcPts val="200"/>
                        </a:spcBef>
                        <a:spcAft>
                          <a:spcPts val="200"/>
                        </a:spcAft>
                        <a:tabLst>
                          <a:tab pos="180340" algn="l"/>
                        </a:tabLst>
                      </a:pPr>
                      <a:r>
                        <a:rPr lang="nl-NL" sz="1800" dirty="0">
                          <a:effectLst/>
                        </a:rPr>
                        <a:t>Openbare Ruimte</a:t>
                      </a:r>
                      <a:endParaRPr lang="nl-NL"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Bef>
                          <a:spcPts val="200"/>
                        </a:spcBef>
                        <a:spcAft>
                          <a:spcPts val="200"/>
                        </a:spcAft>
                        <a:tabLst>
                          <a:tab pos="180340" algn="l"/>
                        </a:tabLst>
                      </a:pPr>
                      <a:r>
                        <a:rPr lang="nl-NL" sz="1800" b="1" dirty="0">
                          <a:solidFill>
                            <a:schemeClr val="tx1"/>
                          </a:solidFill>
                          <a:effectLst/>
                        </a:rPr>
                        <a:t>Je kan benoemen wat we onder openbare ruimte verstaan en je kan voorbeelden geven waar de gemeente mee te maken krijgt in de openbare ruimte. Je kan uitleggen waarom sociale ontwikkeling van invloed zijn op openbare ruimtes.</a:t>
                      </a:r>
                      <a:endParaRPr lang="nl-NL" sz="1800" b="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solidFill>
                  </a:tcPr>
                </a:tc>
                <a:extLst>
                  <a:ext uri="{0D108BD9-81ED-4DB2-BD59-A6C34878D82A}">
                    <a16:rowId xmlns:a16="http://schemas.microsoft.com/office/drawing/2014/main" val="2106722395"/>
                  </a:ext>
                </a:extLst>
              </a:tr>
            </a:tbl>
          </a:graphicData>
        </a:graphic>
      </p:graphicFrame>
    </p:spTree>
    <p:extLst>
      <p:ext uri="{BB962C8B-B14F-4D97-AF65-F5344CB8AC3E}">
        <p14:creationId xmlns:p14="http://schemas.microsoft.com/office/powerpoint/2010/main" val="18694926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F24217-778C-7D45-D871-39A02F5D6A01}"/>
              </a:ext>
            </a:extLst>
          </p:cNvPr>
          <p:cNvSpPr>
            <a:spLocks noGrp="1"/>
          </p:cNvSpPr>
          <p:nvPr>
            <p:ph type="title"/>
          </p:nvPr>
        </p:nvSpPr>
        <p:spPr/>
        <p:txBody>
          <a:bodyPr/>
          <a:lstStyle/>
          <a:p>
            <a:r>
              <a:rPr lang="nl-NL" dirty="0"/>
              <a:t>Beleid  </a:t>
            </a:r>
          </a:p>
        </p:txBody>
      </p:sp>
      <p:sp>
        <p:nvSpPr>
          <p:cNvPr id="3" name="Tekstvak 2">
            <a:extLst>
              <a:ext uri="{FF2B5EF4-FFF2-40B4-BE49-F238E27FC236}">
                <a16:creationId xmlns:a16="http://schemas.microsoft.com/office/drawing/2014/main" id="{EE8C608B-354C-3CDE-3885-94FDB93816B8}"/>
              </a:ext>
            </a:extLst>
          </p:cNvPr>
          <p:cNvSpPr txBox="1"/>
          <p:nvPr/>
        </p:nvSpPr>
        <p:spPr>
          <a:xfrm>
            <a:off x="838200" y="1473700"/>
            <a:ext cx="9984731" cy="4154984"/>
          </a:xfrm>
          <a:prstGeom prst="rect">
            <a:avLst/>
          </a:prstGeom>
          <a:noFill/>
        </p:spPr>
        <p:txBody>
          <a:bodyPr wrap="square" rtlCol="0">
            <a:spAutoFit/>
          </a:bodyPr>
          <a:lstStyle/>
          <a:p>
            <a:r>
              <a:rPr lang="nl-NL" sz="2400" dirty="0"/>
              <a:t>Harmoniepark &gt;  </a:t>
            </a:r>
          </a:p>
          <a:p>
            <a:endParaRPr lang="nl-NL" sz="2400" dirty="0"/>
          </a:p>
          <a:p>
            <a:r>
              <a:rPr lang="nl-NL" sz="2400" dirty="0">
                <a:solidFill>
                  <a:schemeClr val="accent1"/>
                </a:solidFill>
              </a:rPr>
              <a:t>1) Omgevingsvisie van de Gemeente Tilburg 2020 – 2040 </a:t>
            </a:r>
          </a:p>
          <a:p>
            <a:endParaRPr lang="nl-NL" sz="2400" dirty="0"/>
          </a:p>
          <a:p>
            <a:r>
              <a:rPr lang="nl-NL" sz="2400" dirty="0"/>
              <a:t>Op Wiki staat hoofdstuk 4 van deze visie met daarin een aantal uitgangspunten voor de stad</a:t>
            </a:r>
          </a:p>
          <a:p>
            <a:endParaRPr lang="nl-NL" sz="2400" dirty="0"/>
          </a:p>
          <a:p>
            <a:r>
              <a:rPr lang="nl-NL" sz="2400" dirty="0"/>
              <a:t>Neem dadelijk de tijd om dit document door te nemen en te onderzoeken welke uitgangspunten aansluiten bij jullie opdracht &amp; ontwerp.</a:t>
            </a:r>
          </a:p>
          <a:p>
            <a:endParaRPr lang="nl-NL" sz="2400" dirty="0"/>
          </a:p>
          <a:p>
            <a:r>
              <a:rPr lang="nl-NL" sz="2400" dirty="0"/>
              <a:t>Neem dit mee in je verslag!  </a:t>
            </a:r>
          </a:p>
        </p:txBody>
      </p:sp>
    </p:spTree>
    <p:extLst>
      <p:ext uri="{BB962C8B-B14F-4D97-AF65-F5344CB8AC3E}">
        <p14:creationId xmlns:p14="http://schemas.microsoft.com/office/powerpoint/2010/main" val="27763622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vak 6">
            <a:extLst>
              <a:ext uri="{FF2B5EF4-FFF2-40B4-BE49-F238E27FC236}">
                <a16:creationId xmlns:a16="http://schemas.microsoft.com/office/drawing/2014/main" id="{DDB76A01-F852-B9B3-BE6F-3913BEACFB98}"/>
              </a:ext>
            </a:extLst>
          </p:cNvPr>
          <p:cNvSpPr txBox="1"/>
          <p:nvPr/>
        </p:nvSpPr>
        <p:spPr>
          <a:xfrm>
            <a:off x="707572" y="751344"/>
            <a:ext cx="6193972" cy="5847755"/>
          </a:xfrm>
          <a:prstGeom prst="rect">
            <a:avLst/>
          </a:prstGeom>
          <a:noFill/>
        </p:spPr>
        <p:txBody>
          <a:bodyPr wrap="square">
            <a:spAutoFit/>
          </a:bodyPr>
          <a:lstStyle/>
          <a:p>
            <a:r>
              <a:rPr lang="nl-NL" sz="3200" b="1" dirty="0">
                <a:solidFill>
                  <a:schemeClr val="accent1"/>
                </a:solidFill>
              </a:rPr>
              <a:t>Stadsstrategie</a:t>
            </a:r>
          </a:p>
          <a:p>
            <a:r>
              <a:rPr lang="nl-NL" dirty="0"/>
              <a:t>De stadsstrategie valt samengevat uiteen in de  volgende punten. </a:t>
            </a:r>
          </a:p>
          <a:p>
            <a:r>
              <a:rPr lang="nl-NL" i="1" dirty="0"/>
              <a:t>Vitale wijken en buurten</a:t>
            </a:r>
          </a:p>
          <a:p>
            <a:r>
              <a:rPr lang="nl-NL" dirty="0"/>
              <a:t>1. Ruimte voor zelf- en samenredzaamheid in </a:t>
            </a:r>
          </a:p>
          <a:p>
            <a:r>
              <a:rPr lang="nl-NL" dirty="0"/>
              <a:t>wijken en buurten.</a:t>
            </a:r>
          </a:p>
          <a:p>
            <a:r>
              <a:rPr lang="nl-NL" dirty="0"/>
              <a:t>2. Basis op orde: wijken zijn schoon, heel en</a:t>
            </a:r>
          </a:p>
          <a:p>
            <a:r>
              <a:rPr lang="nl-NL" dirty="0"/>
              <a:t>veilig.</a:t>
            </a:r>
          </a:p>
          <a:p>
            <a:r>
              <a:rPr lang="nl-NL" dirty="0"/>
              <a:t>3. Vitale wijkeconomie: dynamiek en </a:t>
            </a:r>
          </a:p>
          <a:p>
            <a:r>
              <a:rPr lang="nl-NL" dirty="0"/>
              <a:t>ondernemerschap in de wijk.</a:t>
            </a:r>
          </a:p>
          <a:p>
            <a:r>
              <a:rPr lang="nl-NL" dirty="0"/>
              <a:t>4. Brandpunten in wijken zorgen voor dynamiek,</a:t>
            </a:r>
          </a:p>
          <a:p>
            <a:r>
              <a:rPr lang="nl-NL" dirty="0"/>
              <a:t>ontmoeting en sociale binding.</a:t>
            </a:r>
          </a:p>
          <a:p>
            <a:r>
              <a:rPr lang="nl-NL" dirty="0"/>
              <a:t>5. Differentiatie in woonmilieus: aansluiten bij de</a:t>
            </a:r>
          </a:p>
          <a:p>
            <a:r>
              <a:rPr lang="nl-NL" dirty="0"/>
              <a:t>leefstijlen van bewoners.</a:t>
            </a:r>
          </a:p>
          <a:p>
            <a:r>
              <a:rPr lang="nl-NL" dirty="0"/>
              <a:t>6. Cultureel erfgoed: het verhaal van Tilburg </a:t>
            </a:r>
          </a:p>
          <a:p>
            <a:r>
              <a:rPr lang="nl-NL" dirty="0"/>
              <a:t>centraal.</a:t>
            </a:r>
          </a:p>
          <a:p>
            <a:r>
              <a:rPr lang="nl-NL" dirty="0"/>
              <a:t>7. Groen en water in de stad: toegankelijk en </a:t>
            </a:r>
          </a:p>
          <a:p>
            <a:r>
              <a:rPr lang="nl-NL" dirty="0"/>
              <a:t>zichtbaar. </a:t>
            </a:r>
          </a:p>
          <a:p>
            <a:r>
              <a:rPr lang="nl-NL" dirty="0"/>
              <a:t>8. Goede bereikbaarheid van wijken en buurten </a:t>
            </a:r>
          </a:p>
          <a:p>
            <a:r>
              <a:rPr lang="nl-NL" dirty="0"/>
              <a:t>borgen</a:t>
            </a:r>
          </a:p>
        </p:txBody>
      </p:sp>
      <p:sp>
        <p:nvSpPr>
          <p:cNvPr id="9" name="Tekstvak 8">
            <a:extLst>
              <a:ext uri="{FF2B5EF4-FFF2-40B4-BE49-F238E27FC236}">
                <a16:creationId xmlns:a16="http://schemas.microsoft.com/office/drawing/2014/main" id="{0B294691-DE8E-2773-901D-21A942AC12CC}"/>
              </a:ext>
            </a:extLst>
          </p:cNvPr>
          <p:cNvSpPr txBox="1"/>
          <p:nvPr/>
        </p:nvSpPr>
        <p:spPr>
          <a:xfrm>
            <a:off x="6607628" y="1090136"/>
            <a:ext cx="4876799" cy="2031325"/>
          </a:xfrm>
          <a:prstGeom prst="rect">
            <a:avLst/>
          </a:prstGeom>
          <a:noFill/>
        </p:spPr>
        <p:txBody>
          <a:bodyPr wrap="square">
            <a:spAutoFit/>
          </a:bodyPr>
          <a:lstStyle/>
          <a:p>
            <a:r>
              <a:rPr lang="nl-NL" dirty="0"/>
              <a:t>9. Betere verbinding stad en buitengebied; groene inprikkers. </a:t>
            </a:r>
          </a:p>
          <a:p>
            <a:r>
              <a:rPr lang="nl-NL" dirty="0"/>
              <a:t>10. Economische vitaliteit van het landschap behouden en versterken. Maatwerk per wijk Op basis van onder meer de wijktoets en inzichten in de gewenste woonmilieus, leveren we maatwerk per wijk.</a:t>
            </a:r>
          </a:p>
        </p:txBody>
      </p:sp>
    </p:spTree>
    <p:extLst>
      <p:ext uri="{BB962C8B-B14F-4D97-AF65-F5344CB8AC3E}">
        <p14:creationId xmlns:p14="http://schemas.microsoft.com/office/powerpoint/2010/main" val="7622523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2ADCC64-B861-F924-FF62-3600C44C5CEC}"/>
              </a:ext>
            </a:extLst>
          </p:cNvPr>
          <p:cNvSpPr>
            <a:spLocks noGrp="1"/>
          </p:cNvSpPr>
          <p:nvPr>
            <p:ph type="title"/>
          </p:nvPr>
        </p:nvSpPr>
        <p:spPr/>
        <p:txBody>
          <a:bodyPr/>
          <a:lstStyle/>
          <a:p>
            <a:r>
              <a:rPr lang="nl-NL" dirty="0"/>
              <a:t>Koersdocument </a:t>
            </a:r>
          </a:p>
        </p:txBody>
      </p:sp>
      <p:sp>
        <p:nvSpPr>
          <p:cNvPr id="4" name="Tekstvak 3">
            <a:extLst>
              <a:ext uri="{FF2B5EF4-FFF2-40B4-BE49-F238E27FC236}">
                <a16:creationId xmlns:a16="http://schemas.microsoft.com/office/drawing/2014/main" id="{B697244F-838B-48F1-FF1B-6EF0F5AB4E65}"/>
              </a:ext>
            </a:extLst>
          </p:cNvPr>
          <p:cNvSpPr txBox="1"/>
          <p:nvPr/>
        </p:nvSpPr>
        <p:spPr>
          <a:xfrm>
            <a:off x="969715" y="1690688"/>
            <a:ext cx="9818028" cy="2677656"/>
          </a:xfrm>
          <a:prstGeom prst="rect">
            <a:avLst/>
          </a:prstGeom>
          <a:noFill/>
        </p:spPr>
        <p:txBody>
          <a:bodyPr wrap="square">
            <a:spAutoFit/>
          </a:bodyPr>
          <a:lstStyle/>
          <a:p>
            <a:pPr algn="l" fontAlgn="base"/>
            <a:r>
              <a:rPr lang="nl-NL" sz="2400" b="0" i="0" dirty="0">
                <a:solidFill>
                  <a:srgbClr val="333333"/>
                </a:solidFill>
                <a:effectLst/>
                <a:latin typeface="Calibri" panose="020F0502020204030204" pitchFamily="34" charset="0"/>
                <a:cs typeface="Calibri" panose="020F0502020204030204" pitchFamily="34" charset="0"/>
              </a:rPr>
              <a:t>KOERSDOCUMENT </a:t>
            </a:r>
          </a:p>
          <a:p>
            <a:pPr algn="l" fontAlgn="base"/>
            <a:r>
              <a:rPr lang="nl-NL" sz="2400" b="0" i="0" dirty="0">
                <a:solidFill>
                  <a:schemeClr val="accent1"/>
                </a:solidFill>
                <a:effectLst/>
                <a:latin typeface="Calibri" panose="020F0502020204030204" pitchFamily="34" charset="0"/>
                <a:cs typeface="Calibri" panose="020F0502020204030204" pitchFamily="34" charset="0"/>
              </a:rPr>
              <a:t>Tilburg circulair in 2045</a:t>
            </a:r>
          </a:p>
          <a:p>
            <a:pPr algn="l" fontAlgn="base"/>
            <a:endParaRPr lang="nl-NL" sz="2400" dirty="0">
              <a:solidFill>
                <a:srgbClr val="333333"/>
              </a:solidFill>
              <a:latin typeface="Calibri" panose="020F0502020204030204" pitchFamily="34" charset="0"/>
              <a:cs typeface="Calibri" panose="020F0502020204030204" pitchFamily="34" charset="0"/>
            </a:endParaRPr>
          </a:p>
          <a:p>
            <a:pPr algn="l" fontAlgn="base"/>
            <a:r>
              <a:rPr lang="nl-NL" sz="2400" b="0" i="0" dirty="0">
                <a:solidFill>
                  <a:srgbClr val="333333"/>
                </a:solidFill>
                <a:effectLst/>
                <a:latin typeface="Calibri" panose="020F0502020204030204" pitchFamily="34" charset="0"/>
                <a:cs typeface="Calibri" panose="020F0502020204030204" pitchFamily="34" charset="0"/>
              </a:rPr>
              <a:t>Staat ook op wiki: </a:t>
            </a:r>
          </a:p>
          <a:p>
            <a:pPr algn="l" fontAlgn="base"/>
            <a:r>
              <a:rPr lang="nl-NL" sz="2400" dirty="0">
                <a:solidFill>
                  <a:srgbClr val="333333"/>
                </a:solidFill>
                <a:latin typeface="Calibri" panose="020F0502020204030204" pitchFamily="34" charset="0"/>
                <a:cs typeface="Calibri" panose="020F0502020204030204" pitchFamily="34" charset="0"/>
              </a:rPr>
              <a:t>1) W</a:t>
            </a:r>
            <a:r>
              <a:rPr lang="nl-NL" sz="2400" b="0" i="0" dirty="0">
                <a:solidFill>
                  <a:srgbClr val="333333"/>
                </a:solidFill>
                <a:effectLst/>
                <a:latin typeface="Calibri" panose="020F0502020204030204" pitchFamily="34" charset="0"/>
                <a:cs typeface="Calibri" panose="020F0502020204030204" pitchFamily="34" charset="0"/>
              </a:rPr>
              <a:t>at kun je hiervan gebruiken als onderbouwing van je ontwerp? </a:t>
            </a:r>
          </a:p>
          <a:p>
            <a:pPr algn="l" fontAlgn="base"/>
            <a:r>
              <a:rPr lang="nl-NL" sz="2400" b="0" i="0" dirty="0">
                <a:solidFill>
                  <a:srgbClr val="333333"/>
                </a:solidFill>
                <a:effectLst/>
                <a:latin typeface="Calibri" panose="020F0502020204030204" pitchFamily="34" charset="0"/>
                <a:cs typeface="Calibri" panose="020F0502020204030204" pitchFamily="34" charset="0"/>
              </a:rPr>
              <a:t>2) Sluit het aan? </a:t>
            </a:r>
          </a:p>
          <a:p>
            <a:pPr algn="l" fontAlgn="base"/>
            <a:r>
              <a:rPr lang="nl-NL" sz="2400" b="0" i="0" dirty="0">
                <a:solidFill>
                  <a:srgbClr val="333333"/>
                </a:solidFill>
                <a:effectLst/>
                <a:latin typeface="Calibri" panose="020F0502020204030204" pitchFamily="34" charset="0"/>
                <a:cs typeface="Calibri" panose="020F0502020204030204" pitchFamily="34" charset="0"/>
              </a:rPr>
              <a:t>3) Of helpt het je om het ontwerp te versterken? </a:t>
            </a:r>
          </a:p>
        </p:txBody>
      </p:sp>
    </p:spTree>
    <p:extLst>
      <p:ext uri="{BB962C8B-B14F-4D97-AF65-F5344CB8AC3E}">
        <p14:creationId xmlns:p14="http://schemas.microsoft.com/office/powerpoint/2010/main" val="25881321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1B696A-0A5D-4833-BE45-E2B117D241E1}"/>
              </a:ext>
            </a:extLst>
          </p:cNvPr>
          <p:cNvSpPr>
            <a:spLocks noGrp="1"/>
          </p:cNvSpPr>
          <p:nvPr>
            <p:ph type="title"/>
          </p:nvPr>
        </p:nvSpPr>
        <p:spPr>
          <a:xfrm>
            <a:off x="804672" y="1055098"/>
            <a:ext cx="5760719" cy="4747805"/>
          </a:xfrm>
        </p:spPr>
        <p:txBody>
          <a:bodyPr vert="horz" lIns="91440" tIns="45720" rIns="91440" bIns="45720" rtlCol="0" anchor="ctr">
            <a:normAutofit/>
          </a:bodyPr>
          <a:lstStyle/>
          <a:p>
            <a:r>
              <a:rPr lang="en-US" sz="4000" kern="1200">
                <a:solidFill>
                  <a:schemeClr val="tx2"/>
                </a:solidFill>
                <a:latin typeface="+mj-lt"/>
                <a:ea typeface="+mj-ea"/>
                <a:cs typeface="+mj-cs"/>
              </a:rPr>
              <a:t>Omgevingswet </a:t>
            </a:r>
          </a:p>
        </p:txBody>
      </p:sp>
    </p:spTree>
    <p:extLst>
      <p:ext uri="{BB962C8B-B14F-4D97-AF65-F5344CB8AC3E}">
        <p14:creationId xmlns:p14="http://schemas.microsoft.com/office/powerpoint/2010/main" val="19184165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a:extLst>
              <a:ext uri="{FF2B5EF4-FFF2-40B4-BE49-F238E27FC236}">
                <a16:creationId xmlns:a16="http://schemas.microsoft.com/office/drawing/2014/main" id="{CF9B4EA9-C071-4E49-B62F-E5A4B269A059}"/>
              </a:ext>
            </a:extLst>
          </p:cNvPr>
          <p:cNvSpPr/>
          <p:nvPr/>
        </p:nvSpPr>
        <p:spPr>
          <a:xfrm>
            <a:off x="790502" y="1665031"/>
            <a:ext cx="11401498" cy="461665"/>
          </a:xfrm>
          <a:prstGeom prst="rect">
            <a:avLst/>
          </a:prstGeom>
        </p:spPr>
        <p:txBody>
          <a:bodyPr wrap="square">
            <a:spAutoFit/>
          </a:bodyPr>
          <a:lstStyle/>
          <a:p>
            <a:r>
              <a:rPr lang="nl-NL" sz="2400" b="1" dirty="0">
                <a:solidFill>
                  <a:schemeClr val="accent3">
                    <a:lumMod val="50000"/>
                  </a:schemeClr>
                </a:solidFill>
              </a:rPr>
              <a:t>De Omgevingswet bestaat uit drie onderdelen en gaat in per januari 2023.</a:t>
            </a:r>
          </a:p>
        </p:txBody>
      </p:sp>
      <p:sp>
        <p:nvSpPr>
          <p:cNvPr id="5" name="Rechthoek 4">
            <a:extLst>
              <a:ext uri="{FF2B5EF4-FFF2-40B4-BE49-F238E27FC236}">
                <a16:creationId xmlns:a16="http://schemas.microsoft.com/office/drawing/2014/main" id="{CF4503E3-68AA-454B-968A-C86C4E52FCE8}"/>
              </a:ext>
            </a:extLst>
          </p:cNvPr>
          <p:cNvSpPr/>
          <p:nvPr/>
        </p:nvSpPr>
        <p:spPr>
          <a:xfrm>
            <a:off x="1941364" y="2961334"/>
            <a:ext cx="6096000" cy="1477328"/>
          </a:xfrm>
          <a:prstGeom prst="rect">
            <a:avLst/>
          </a:prstGeom>
        </p:spPr>
        <p:txBody>
          <a:bodyPr>
            <a:spAutoFit/>
          </a:bodyPr>
          <a:lstStyle/>
          <a:p>
            <a:r>
              <a:rPr lang="nl-NL" b="1" dirty="0">
                <a:solidFill>
                  <a:schemeClr val="accent6"/>
                </a:solidFill>
              </a:rPr>
              <a:t>1) Wet</a:t>
            </a:r>
          </a:p>
          <a:p>
            <a:r>
              <a:rPr lang="nl-NL" sz="2400" dirty="0"/>
              <a:t>De Omgevingswet biedt bestuurs­lagen diverse instrumenten om de fysieke leefomgeving en de activiteiten daarin te reguleren.</a:t>
            </a:r>
          </a:p>
        </p:txBody>
      </p:sp>
      <p:pic>
        <p:nvPicPr>
          <p:cNvPr id="6" name="Picture 2" descr="180003-28 Visual website_Wet">
            <a:extLst>
              <a:ext uri="{FF2B5EF4-FFF2-40B4-BE49-F238E27FC236}">
                <a16:creationId xmlns:a16="http://schemas.microsoft.com/office/drawing/2014/main" id="{EF8CB17B-B56F-4C81-BD86-B016B0BAEE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01349" y="2776781"/>
            <a:ext cx="2231487" cy="2231487"/>
          </a:xfrm>
          <a:prstGeom prst="rect">
            <a:avLst/>
          </a:prstGeom>
          <a:noFill/>
          <a:extLst>
            <a:ext uri="{909E8E84-426E-40DD-AFC4-6F175D3DCCD1}">
              <a14:hiddenFill xmlns:a14="http://schemas.microsoft.com/office/drawing/2010/main">
                <a:solidFill>
                  <a:srgbClr val="FFFFFF"/>
                </a:solidFill>
              </a14:hiddenFill>
            </a:ext>
          </a:extLst>
        </p:spPr>
      </p:pic>
      <p:sp>
        <p:nvSpPr>
          <p:cNvPr id="9" name="Rechthoek 8">
            <a:extLst>
              <a:ext uri="{FF2B5EF4-FFF2-40B4-BE49-F238E27FC236}">
                <a16:creationId xmlns:a16="http://schemas.microsoft.com/office/drawing/2014/main" id="{7B003E47-F89F-45F3-AE46-00B9437A0F6D}"/>
              </a:ext>
            </a:extLst>
          </p:cNvPr>
          <p:cNvSpPr/>
          <p:nvPr/>
        </p:nvSpPr>
        <p:spPr>
          <a:xfrm>
            <a:off x="790502" y="2200060"/>
            <a:ext cx="7755250" cy="646331"/>
          </a:xfrm>
          <a:prstGeom prst="rect">
            <a:avLst/>
          </a:prstGeom>
        </p:spPr>
        <p:txBody>
          <a:bodyPr wrap="square">
            <a:spAutoFit/>
          </a:bodyPr>
          <a:lstStyle/>
          <a:p>
            <a:r>
              <a:rPr lang="nl-NL" dirty="0"/>
              <a:t>Voor gemeenten is het belangrijk om nu al anders te werken. </a:t>
            </a:r>
          </a:p>
          <a:p>
            <a:r>
              <a:rPr lang="nl-NL" dirty="0"/>
              <a:t>De Omgevingswet bestaat grofweg uit drie elementen:</a:t>
            </a:r>
          </a:p>
        </p:txBody>
      </p:sp>
      <p:sp>
        <p:nvSpPr>
          <p:cNvPr id="11" name="Rechthoek 10">
            <a:extLst>
              <a:ext uri="{FF2B5EF4-FFF2-40B4-BE49-F238E27FC236}">
                <a16:creationId xmlns:a16="http://schemas.microsoft.com/office/drawing/2014/main" id="{BFE5CD43-C91D-401C-9044-9904768FD0FF}"/>
              </a:ext>
            </a:extLst>
          </p:cNvPr>
          <p:cNvSpPr/>
          <p:nvPr/>
        </p:nvSpPr>
        <p:spPr>
          <a:xfrm rot="982351">
            <a:off x="8752988" y="539533"/>
            <a:ext cx="2947386" cy="1077218"/>
          </a:xfrm>
          <a:prstGeom prst="rect">
            <a:avLst/>
          </a:prstGeom>
          <a:noFill/>
        </p:spPr>
        <p:txBody>
          <a:bodyPr wrap="square" lIns="91440" tIns="45720" rIns="91440" bIns="45720">
            <a:spAutoFit/>
          </a:bodyPr>
          <a:lstStyle/>
          <a:p>
            <a:pPr algn="ctr"/>
            <a:r>
              <a:rPr lang="nl-NL" sz="3200" b="0" cap="none" spc="0" dirty="0">
                <a:ln w="0"/>
                <a:solidFill>
                  <a:schemeClr val="accent3">
                    <a:lumMod val="60000"/>
                    <a:lumOff val="40000"/>
                  </a:schemeClr>
                </a:solidFill>
                <a:effectLst>
                  <a:reflection blurRad="6350" stA="53000" endA="300" endPos="35500" dir="5400000" sy="-90000" algn="bl" rotWithShape="0"/>
                </a:effectLst>
              </a:rPr>
              <a:t>Samenvoeging van 26 wetten</a:t>
            </a:r>
          </a:p>
        </p:txBody>
      </p:sp>
      <p:sp>
        <p:nvSpPr>
          <p:cNvPr id="12" name="Rechthoek 11">
            <a:extLst>
              <a:ext uri="{FF2B5EF4-FFF2-40B4-BE49-F238E27FC236}">
                <a16:creationId xmlns:a16="http://schemas.microsoft.com/office/drawing/2014/main" id="{8D0CA34D-B2C6-4D8D-B56F-85FFDD88440F}"/>
              </a:ext>
            </a:extLst>
          </p:cNvPr>
          <p:cNvSpPr/>
          <p:nvPr/>
        </p:nvSpPr>
        <p:spPr>
          <a:xfrm>
            <a:off x="3815477" y="5344357"/>
            <a:ext cx="4279037" cy="923330"/>
          </a:xfrm>
          <a:prstGeom prst="rect">
            <a:avLst/>
          </a:prstGeom>
        </p:spPr>
        <p:txBody>
          <a:bodyPr wrap="square">
            <a:spAutoFit/>
          </a:bodyPr>
          <a:lstStyle/>
          <a:p>
            <a:r>
              <a:rPr lang="nl-NL" b="1" dirty="0">
                <a:solidFill>
                  <a:schemeClr val="accent3">
                    <a:lumMod val="60000"/>
                    <a:lumOff val="40000"/>
                  </a:schemeClr>
                </a:solidFill>
              </a:rPr>
              <a:t>De fysieke leefomgeving is een breed begrip. Het omvat onderwerpen als ruimte, milieu, verkeer, natuur en water. </a:t>
            </a:r>
          </a:p>
        </p:txBody>
      </p:sp>
      <p:sp>
        <p:nvSpPr>
          <p:cNvPr id="19" name="Rechthoek 18">
            <a:extLst>
              <a:ext uri="{FF2B5EF4-FFF2-40B4-BE49-F238E27FC236}">
                <a16:creationId xmlns:a16="http://schemas.microsoft.com/office/drawing/2014/main" id="{9DF0EFE3-78C1-4BAB-9639-6217A8EC875C}"/>
              </a:ext>
            </a:extLst>
          </p:cNvPr>
          <p:cNvSpPr/>
          <p:nvPr/>
        </p:nvSpPr>
        <p:spPr>
          <a:xfrm rot="21299998">
            <a:off x="2843537" y="518983"/>
            <a:ext cx="5623078" cy="400110"/>
          </a:xfrm>
          <a:prstGeom prst="rect">
            <a:avLst/>
          </a:prstGeom>
        </p:spPr>
        <p:txBody>
          <a:bodyPr wrap="none">
            <a:spAutoFit/>
          </a:bodyPr>
          <a:lstStyle/>
          <a:p>
            <a:r>
              <a:rPr lang="nl-NL" sz="2000" b="1" dirty="0">
                <a:solidFill>
                  <a:schemeClr val="accent3">
                    <a:lumMod val="60000"/>
                    <a:lumOff val="40000"/>
                  </a:schemeClr>
                </a:solidFill>
              </a:rPr>
              <a:t>Sneller, eenvoudiger en meer ruimte voor initiatief.</a:t>
            </a:r>
          </a:p>
        </p:txBody>
      </p:sp>
      <p:sp>
        <p:nvSpPr>
          <p:cNvPr id="20" name="Pijl: omlaag 19">
            <a:extLst>
              <a:ext uri="{FF2B5EF4-FFF2-40B4-BE49-F238E27FC236}">
                <a16:creationId xmlns:a16="http://schemas.microsoft.com/office/drawing/2014/main" id="{6C251C5E-F88C-49DE-A994-BB3F408C3317}"/>
              </a:ext>
            </a:extLst>
          </p:cNvPr>
          <p:cNvSpPr/>
          <p:nvPr/>
        </p:nvSpPr>
        <p:spPr>
          <a:xfrm>
            <a:off x="6684885" y="4057095"/>
            <a:ext cx="292964" cy="1287262"/>
          </a:xfrm>
          <a:prstGeom prst="downArrow">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 name="Tekstvak 12">
            <a:extLst>
              <a:ext uri="{FF2B5EF4-FFF2-40B4-BE49-F238E27FC236}">
                <a16:creationId xmlns:a16="http://schemas.microsoft.com/office/drawing/2014/main" id="{A48F7435-F720-46B6-A9C3-95D6637578D3}"/>
              </a:ext>
            </a:extLst>
          </p:cNvPr>
          <p:cNvSpPr txBox="1"/>
          <p:nvPr/>
        </p:nvSpPr>
        <p:spPr>
          <a:xfrm>
            <a:off x="180974" y="6267687"/>
            <a:ext cx="11249025" cy="369332"/>
          </a:xfrm>
          <a:prstGeom prst="rect">
            <a:avLst/>
          </a:prstGeom>
          <a:noFill/>
        </p:spPr>
        <p:txBody>
          <a:bodyPr wrap="square">
            <a:spAutoFit/>
          </a:bodyPr>
          <a:lstStyle/>
          <a:p>
            <a:r>
              <a:rPr lang="nl-NL" dirty="0"/>
              <a:t>https://www.youtube.com/watch?time_continue=6&amp;v=SuGeqKRIoTE&amp;feature=emb_logo</a:t>
            </a:r>
          </a:p>
        </p:txBody>
      </p:sp>
    </p:spTree>
    <p:extLst>
      <p:ext uri="{BB962C8B-B14F-4D97-AF65-F5344CB8AC3E}">
        <p14:creationId xmlns:p14="http://schemas.microsoft.com/office/powerpoint/2010/main" val="27177543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FA4E26C5-B87C-4073-A9D7-7D3514D6FE70}"/>
              </a:ext>
            </a:extLst>
          </p:cNvPr>
          <p:cNvPicPr>
            <a:picLocks noChangeAspect="1"/>
          </p:cNvPicPr>
          <p:nvPr/>
        </p:nvPicPr>
        <p:blipFill>
          <a:blip r:embed="rId2"/>
          <a:stretch>
            <a:fillRect/>
          </a:stretch>
        </p:blipFill>
        <p:spPr>
          <a:xfrm>
            <a:off x="2231397" y="1890946"/>
            <a:ext cx="2696592" cy="2696592"/>
          </a:xfrm>
          <a:prstGeom prst="rect">
            <a:avLst/>
          </a:prstGeom>
        </p:spPr>
      </p:pic>
      <p:sp>
        <p:nvSpPr>
          <p:cNvPr id="3" name="Rechthoek 2">
            <a:extLst>
              <a:ext uri="{FF2B5EF4-FFF2-40B4-BE49-F238E27FC236}">
                <a16:creationId xmlns:a16="http://schemas.microsoft.com/office/drawing/2014/main" id="{1A85A368-C2C8-4D8E-861D-AD4922E508EA}"/>
              </a:ext>
            </a:extLst>
          </p:cNvPr>
          <p:cNvSpPr/>
          <p:nvPr/>
        </p:nvSpPr>
        <p:spPr>
          <a:xfrm>
            <a:off x="5269891" y="2505670"/>
            <a:ext cx="5131293" cy="1938992"/>
          </a:xfrm>
          <a:prstGeom prst="rect">
            <a:avLst/>
          </a:prstGeom>
        </p:spPr>
        <p:txBody>
          <a:bodyPr wrap="square">
            <a:spAutoFit/>
          </a:bodyPr>
          <a:lstStyle/>
          <a:p>
            <a:r>
              <a:rPr lang="nl-NL" sz="2400" dirty="0">
                <a:solidFill>
                  <a:schemeClr val="accent6"/>
                </a:solidFill>
              </a:rPr>
              <a:t>2) </a:t>
            </a:r>
            <a:r>
              <a:rPr lang="nl-NL" sz="2400" b="1" dirty="0">
                <a:solidFill>
                  <a:schemeClr val="accent6"/>
                </a:solidFill>
              </a:rPr>
              <a:t>Het</a:t>
            </a:r>
            <a:r>
              <a:rPr lang="nl-NL" sz="2400" dirty="0">
                <a:solidFill>
                  <a:schemeClr val="accent6"/>
                </a:solidFill>
              </a:rPr>
              <a:t> </a:t>
            </a:r>
            <a:r>
              <a:rPr lang="nl-NL" sz="2400" b="1" dirty="0">
                <a:solidFill>
                  <a:schemeClr val="accent6"/>
                </a:solidFill>
              </a:rPr>
              <a:t>digitale loket </a:t>
            </a:r>
            <a:r>
              <a:rPr lang="nl-NL" sz="2400" dirty="0"/>
              <a:t>waar initiatiefnemers, overheden en belanghebbenden snel kunnen zien wat is toegestaan in de fysieke leefomgeving. </a:t>
            </a:r>
          </a:p>
        </p:txBody>
      </p:sp>
    </p:spTree>
    <p:extLst>
      <p:ext uri="{BB962C8B-B14F-4D97-AF65-F5344CB8AC3E}">
        <p14:creationId xmlns:p14="http://schemas.microsoft.com/office/powerpoint/2010/main" val="39580273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hoek 2">
            <a:extLst>
              <a:ext uri="{FF2B5EF4-FFF2-40B4-BE49-F238E27FC236}">
                <a16:creationId xmlns:a16="http://schemas.microsoft.com/office/drawing/2014/main" id="{5F7200AD-0ABE-4532-924F-B9B9E8EA711A}"/>
              </a:ext>
            </a:extLst>
          </p:cNvPr>
          <p:cNvSpPr/>
          <p:nvPr/>
        </p:nvSpPr>
        <p:spPr>
          <a:xfrm>
            <a:off x="807868" y="1134875"/>
            <a:ext cx="8478174" cy="4862870"/>
          </a:xfrm>
          <a:prstGeom prst="rect">
            <a:avLst/>
          </a:prstGeom>
        </p:spPr>
        <p:txBody>
          <a:bodyPr wrap="square">
            <a:spAutoFit/>
          </a:bodyPr>
          <a:lstStyle/>
          <a:p>
            <a:r>
              <a:rPr lang="nl-NL" sz="2800" b="1" dirty="0">
                <a:solidFill>
                  <a:schemeClr val="accent6"/>
                </a:solidFill>
              </a:rPr>
              <a:t>3) Anders werken: </a:t>
            </a:r>
          </a:p>
          <a:p>
            <a:endParaRPr lang="nl-NL" dirty="0"/>
          </a:p>
          <a:p>
            <a:r>
              <a:rPr lang="nl-NL" b="1" dirty="0"/>
              <a:t>a) Gebiedsgericht werken.</a:t>
            </a:r>
          </a:p>
          <a:p>
            <a:r>
              <a:rPr lang="nl-NL" dirty="0"/>
              <a:t>Sommige maatschappelijke vraagstukken vragen om meer regionale samenwerking tussen overheden. Ook gebiedsgericht werken, vergt goede samenwerking tussen overheden in de regio. </a:t>
            </a:r>
          </a:p>
          <a:p>
            <a:endParaRPr lang="nl-NL" b="1" dirty="0"/>
          </a:p>
          <a:p>
            <a:r>
              <a:rPr lang="nl-NL" b="1" dirty="0"/>
              <a:t>b) Integraal werken.</a:t>
            </a:r>
          </a:p>
          <a:p>
            <a:r>
              <a:rPr lang="nl-NL" dirty="0"/>
              <a:t>Het bijeen brengen van allerlei verschillende onderwerpen, perspectieven en belangen om daar samenhang in te brengen.  </a:t>
            </a:r>
          </a:p>
          <a:p>
            <a:endParaRPr lang="nl-NL" dirty="0"/>
          </a:p>
          <a:p>
            <a:r>
              <a:rPr lang="nl-NL" b="1" dirty="0"/>
              <a:t>c) Participatie en samenwerking. </a:t>
            </a:r>
          </a:p>
          <a:p>
            <a:r>
              <a:rPr lang="nl-NL" dirty="0"/>
              <a:t>Een ander samenspel met bewoners, bedrijven en andere belanghebbenden. Zodat goede ideeën meteen op tafel komen, bestuurders betere besluiten kunnen nemen en initiatieven uit de samenleving een plek krijgen.</a:t>
            </a:r>
          </a:p>
          <a:p>
            <a:endParaRPr lang="nl-NL" dirty="0"/>
          </a:p>
        </p:txBody>
      </p:sp>
      <p:pic>
        <p:nvPicPr>
          <p:cNvPr id="4" name="Afbeelding 3">
            <a:extLst>
              <a:ext uri="{FF2B5EF4-FFF2-40B4-BE49-F238E27FC236}">
                <a16:creationId xmlns:a16="http://schemas.microsoft.com/office/drawing/2014/main" id="{64E62A6F-D90B-436F-B427-93DEF4E4B138}"/>
              </a:ext>
            </a:extLst>
          </p:cNvPr>
          <p:cNvPicPr>
            <a:picLocks noChangeAspect="1"/>
          </p:cNvPicPr>
          <p:nvPr/>
        </p:nvPicPr>
        <p:blipFill>
          <a:blip r:embed="rId2"/>
          <a:stretch>
            <a:fillRect/>
          </a:stretch>
        </p:blipFill>
        <p:spPr>
          <a:xfrm>
            <a:off x="8702266" y="165602"/>
            <a:ext cx="3263398" cy="3263398"/>
          </a:xfrm>
          <a:prstGeom prst="rect">
            <a:avLst/>
          </a:prstGeom>
        </p:spPr>
      </p:pic>
    </p:spTree>
    <p:extLst>
      <p:ext uri="{BB962C8B-B14F-4D97-AF65-F5344CB8AC3E}">
        <p14:creationId xmlns:p14="http://schemas.microsoft.com/office/powerpoint/2010/main" val="36650720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a:extLst>
              <a:ext uri="{FF2B5EF4-FFF2-40B4-BE49-F238E27FC236}">
                <a16:creationId xmlns:a16="http://schemas.microsoft.com/office/drawing/2014/main" id="{3FBBBA51-C8E1-4C45-BEDD-1E411CE3B1A3}"/>
              </a:ext>
            </a:extLst>
          </p:cNvPr>
          <p:cNvSpPr/>
          <p:nvPr/>
        </p:nvSpPr>
        <p:spPr>
          <a:xfrm>
            <a:off x="1480520" y="2689900"/>
            <a:ext cx="8664231"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400" b="0" i="1" u="none" strike="noStrike" kern="1200" cap="none" spc="0" normalizeH="0" baseline="0" noProof="0" dirty="0">
                <a:ln>
                  <a:noFill/>
                </a:ln>
                <a:solidFill>
                  <a:srgbClr val="9BBB59"/>
                </a:solidFill>
                <a:effectLst/>
                <a:uLnTx/>
                <a:uFillTx/>
                <a:latin typeface="Gisha" panose="020B0502040204020203" pitchFamily="34" charset="-79"/>
                <a:ea typeface="+mn-ea"/>
                <a:cs typeface="Gisha" panose="020B0502040204020203" pitchFamily="34" charset="-79"/>
              </a:rPr>
              <a:t>Wijkparticipatie? Eerst de buurt, dan de stedenbouwkundigen!</a:t>
            </a:r>
          </a:p>
        </p:txBody>
      </p:sp>
      <p:sp>
        <p:nvSpPr>
          <p:cNvPr id="5" name="Rechthoek 4">
            <a:extLst>
              <a:ext uri="{FF2B5EF4-FFF2-40B4-BE49-F238E27FC236}">
                <a16:creationId xmlns:a16="http://schemas.microsoft.com/office/drawing/2014/main" id="{876F9837-C8F8-48BA-80CF-E22C8AB0BA62}"/>
              </a:ext>
            </a:extLst>
          </p:cNvPr>
          <p:cNvSpPr/>
          <p:nvPr/>
        </p:nvSpPr>
        <p:spPr>
          <a:xfrm>
            <a:off x="1551541" y="3501701"/>
            <a:ext cx="9776365" cy="1015663"/>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prstClr val="black"/>
                </a:solidFill>
                <a:effectLst/>
                <a:uLnTx/>
                <a:uFillTx/>
                <a:latin typeface="Calibri"/>
                <a:ea typeface="+mn-ea"/>
                <a:cs typeface="+mn-cs"/>
              </a:rPr>
              <a:t>‘Participatie is een proces dat bedoeld is om afspraken te maken met iedereen</a:t>
            </a:r>
            <a:r>
              <a:rPr lang="nl-NL" sz="2000" dirty="0">
                <a:solidFill>
                  <a:prstClr val="black"/>
                </a:solidFill>
                <a:latin typeface="Calibri"/>
              </a:rPr>
              <a:t> in de </a:t>
            </a:r>
            <a:r>
              <a:rPr kumimoji="0" lang="nl-NL" sz="2000" b="0" i="0" u="none" strike="noStrike" kern="1200" cap="none" spc="0" normalizeH="0" baseline="0" noProof="0" dirty="0">
                <a:ln>
                  <a:noFill/>
                </a:ln>
                <a:solidFill>
                  <a:prstClr val="black"/>
                </a:solidFill>
                <a:effectLst/>
                <a:uLnTx/>
                <a:uFillTx/>
                <a:latin typeface="Calibri"/>
                <a:ea typeface="+mn-ea"/>
                <a:cs typeface="+mn-cs"/>
              </a:rPr>
              <a:t>omgeving &amp; die rekening houdt met </a:t>
            </a:r>
            <a:r>
              <a:rPr lang="nl-NL" sz="2000" dirty="0">
                <a:solidFill>
                  <a:prstClr val="black"/>
                </a:solidFill>
                <a:latin typeface="Calibri"/>
              </a:rPr>
              <a:t>zoveel </a:t>
            </a:r>
            <a:r>
              <a:rPr kumimoji="0" lang="nl-NL" sz="2000" b="0" i="0" u="none" strike="noStrike" kern="1200" cap="none" spc="0" normalizeH="0" baseline="0" noProof="0" dirty="0">
                <a:ln>
                  <a:noFill/>
                </a:ln>
                <a:solidFill>
                  <a:prstClr val="black"/>
                </a:solidFill>
                <a:effectLst/>
                <a:uLnTx/>
                <a:uFillTx/>
                <a:latin typeface="Calibri"/>
                <a:ea typeface="+mn-ea"/>
                <a:cs typeface="+mn-cs"/>
              </a:rPr>
              <a:t>mogelijk belangen van de verschillende groepen in die omgeving</a:t>
            </a:r>
            <a:r>
              <a:rPr lang="nl-NL" sz="2000">
                <a:solidFill>
                  <a:prstClr val="black"/>
                </a:solidFill>
                <a:latin typeface="Calibri"/>
              </a:rPr>
              <a:t>’. </a:t>
            </a:r>
            <a:endParaRPr kumimoji="0" lang="nl-NL" sz="20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Rechthoek 7">
            <a:extLst>
              <a:ext uri="{FF2B5EF4-FFF2-40B4-BE49-F238E27FC236}">
                <a16:creationId xmlns:a16="http://schemas.microsoft.com/office/drawing/2014/main" id="{75FD25A9-67A3-4E83-B903-6B7B4B46B896}"/>
              </a:ext>
            </a:extLst>
          </p:cNvPr>
          <p:cNvSpPr/>
          <p:nvPr/>
        </p:nvSpPr>
        <p:spPr>
          <a:xfrm>
            <a:off x="1480520" y="1614469"/>
            <a:ext cx="10324730" cy="830997"/>
          </a:xfrm>
          <a:prstGeom prst="rect">
            <a:avLst/>
          </a:prstGeom>
        </p:spPr>
        <p:txBody>
          <a:bodyPr wrap="square">
            <a:spAutoFit/>
          </a:bodyPr>
          <a:lstStyle/>
          <a:p>
            <a:r>
              <a:rPr lang="nl-NL" sz="2400" b="1" dirty="0">
                <a:solidFill>
                  <a:schemeClr val="accent3">
                    <a:lumMod val="60000"/>
                    <a:lumOff val="40000"/>
                  </a:schemeClr>
                </a:solidFill>
              </a:rPr>
              <a:t>Participatie is met de Omgevingswet niet vrijblijvend. </a:t>
            </a:r>
          </a:p>
          <a:p>
            <a:r>
              <a:rPr lang="nl-NL" sz="2400" b="1" dirty="0">
                <a:solidFill>
                  <a:schemeClr val="accent3">
                    <a:lumMod val="60000"/>
                    <a:lumOff val="40000"/>
                  </a:schemeClr>
                </a:solidFill>
              </a:rPr>
              <a:t>Wat je moet regelen staat in de wet. Nu belangrijk: </a:t>
            </a:r>
          </a:p>
        </p:txBody>
      </p:sp>
      <p:pic>
        <p:nvPicPr>
          <p:cNvPr id="2050" name="Picture 2" descr="Afbeeldingsresultaat voor wijkparticipatie">
            <a:extLst>
              <a:ext uri="{FF2B5EF4-FFF2-40B4-BE49-F238E27FC236}">
                <a16:creationId xmlns:a16="http://schemas.microsoft.com/office/drawing/2014/main" id="{B68E06D7-5292-4207-A6DC-D493E4DE72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9500" y="4385327"/>
            <a:ext cx="2672410" cy="22764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40030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2">
            <a:extLst>
              <a:ext uri="{FF2B5EF4-FFF2-40B4-BE49-F238E27FC236}">
                <a16:creationId xmlns:a16="http://schemas.microsoft.com/office/drawing/2014/main" id="{7E256807-68E5-45A0-8DD0-5696A7E4E94A}"/>
              </a:ext>
            </a:extLst>
          </p:cNvPr>
          <p:cNvSpPr txBox="1">
            <a:spLocks/>
          </p:cNvSpPr>
          <p:nvPr/>
        </p:nvSpPr>
        <p:spPr>
          <a:xfrm>
            <a:off x="790021" y="246850"/>
            <a:ext cx="9848850" cy="132556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nl-NL" sz="4400" b="1" i="0" u="none" strike="noStrike" kern="1200" cap="none" spc="0" normalizeH="0" baseline="0" noProof="0" dirty="0">
                <a:ln>
                  <a:noFill/>
                </a:ln>
                <a:solidFill>
                  <a:srgbClr val="B8A1FF"/>
                </a:solidFill>
                <a:effectLst/>
                <a:uLnTx/>
                <a:uFillTx/>
                <a:latin typeface="Arial" panose="020B0604020202020204" pitchFamily="34" charset="0"/>
                <a:ea typeface="+mj-ea"/>
                <a:cs typeface="Arial" panose="020B0604020202020204" pitchFamily="34" charset="0"/>
              </a:rPr>
              <a:t>IBS Inrichting van een gebied </a:t>
            </a:r>
            <a:endParaRPr kumimoji="0" lang="nl-NL" sz="4400" b="0" i="0" u="none" strike="noStrike" kern="1200" cap="none" spc="0" normalizeH="0" baseline="0" noProof="0" dirty="0">
              <a:ln>
                <a:noFill/>
              </a:ln>
              <a:solidFill>
                <a:srgbClr val="B8A1FF"/>
              </a:solidFill>
              <a:effectLst/>
              <a:uLnTx/>
              <a:uFillTx/>
              <a:latin typeface="Arial" panose="020B0604020202020204" pitchFamily="34" charset="0"/>
              <a:ea typeface="+mj-ea"/>
              <a:cs typeface="Arial" panose="020B0604020202020204" pitchFamily="34" charset="0"/>
            </a:endParaRPr>
          </a:p>
        </p:txBody>
      </p:sp>
      <p:sp>
        <p:nvSpPr>
          <p:cNvPr id="5" name="Tijdelijke aanduiding voor inhoud 5">
            <a:extLst>
              <a:ext uri="{FF2B5EF4-FFF2-40B4-BE49-F238E27FC236}">
                <a16:creationId xmlns:a16="http://schemas.microsoft.com/office/drawing/2014/main" id="{D3700955-4AB3-462E-A398-76CFA58BDAB0}"/>
              </a:ext>
            </a:extLst>
          </p:cNvPr>
          <p:cNvSpPr txBox="1">
            <a:spLocks/>
          </p:cNvSpPr>
          <p:nvPr/>
        </p:nvSpPr>
        <p:spPr>
          <a:xfrm>
            <a:off x="8733347" y="1736252"/>
            <a:ext cx="2562138" cy="203280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nl-NL" sz="1600" b="1" i="0" u="none" strike="noStrike" kern="1200" cap="none" spc="0" normalizeH="0" baseline="0" noProof="0" dirty="0">
                <a:ln>
                  <a:noFill/>
                </a:ln>
                <a:solidFill>
                  <a:srgbClr val="000644"/>
                </a:solidFill>
                <a:effectLst/>
                <a:uLnTx/>
                <a:uFillTx/>
                <a:latin typeface="Arial" panose="020B0604020202020204" pitchFamily="34" charset="0"/>
                <a:ea typeface="+mn-ea"/>
                <a:cs typeface="Arial" panose="020B0604020202020204" pitchFamily="34" charset="0"/>
              </a:rPr>
              <a:t>IBS Thema</a:t>
            </a:r>
          </a:p>
          <a:p>
            <a:pPr marR="0" lvl="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nl-NL" sz="1600" dirty="0">
                <a:solidFill>
                  <a:srgbClr val="000644"/>
                </a:solidFill>
                <a:latin typeface="Arial" panose="020B0604020202020204" pitchFamily="34" charset="0"/>
                <a:cs typeface="Arial" panose="020B0604020202020204" pitchFamily="34" charset="0"/>
              </a:rPr>
              <a:t>Onderzoek </a:t>
            </a:r>
          </a:p>
          <a:p>
            <a:pPr marR="0" lvl="0" algn="l" defTabSz="914400" rtl="0" eaLnBrk="1" fontAlgn="auto" latinLnBrk="0" hangingPunct="1">
              <a:lnSpc>
                <a:spcPct val="90000"/>
              </a:lnSpc>
              <a:spcBef>
                <a:spcPts val="1000"/>
              </a:spcBef>
              <a:spcAft>
                <a:spcPts val="0"/>
              </a:spcAft>
              <a:buClrTx/>
              <a:buSzTx/>
              <a:buFont typeface="Wingdings" panose="05000000000000000000" pitchFamily="2" charset="2"/>
              <a:buChar char="q"/>
              <a:tabLst/>
              <a:defRPr/>
            </a:pPr>
            <a:r>
              <a:rPr kumimoji="0" lang="nl-NL" sz="1600" i="0" u="none" strike="noStrike" kern="1200" cap="none" spc="0" normalizeH="0" baseline="0" noProof="0" dirty="0">
                <a:ln>
                  <a:noFill/>
                </a:ln>
                <a:solidFill>
                  <a:srgbClr val="000644"/>
                </a:solidFill>
                <a:effectLst/>
                <a:uLnTx/>
                <a:uFillTx/>
                <a:latin typeface="Arial" panose="020B0604020202020204" pitchFamily="34" charset="0"/>
                <a:ea typeface="+mn-ea"/>
                <a:cs typeface="Arial" panose="020B0604020202020204" pitchFamily="34" charset="0"/>
              </a:rPr>
              <a:t>Doelgroepanalyse </a:t>
            </a:r>
          </a:p>
          <a:p>
            <a:pPr marR="0" lvl="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nl-NL" sz="1600" dirty="0">
                <a:solidFill>
                  <a:srgbClr val="000644"/>
                </a:solidFill>
                <a:latin typeface="Arial" panose="020B0604020202020204" pitchFamily="34" charset="0"/>
                <a:cs typeface="Arial" panose="020B0604020202020204" pitchFamily="34" charset="0"/>
              </a:rPr>
              <a:t>Beleid </a:t>
            </a:r>
          </a:p>
          <a:p>
            <a:pPr marR="0" lvl="0" algn="l" defTabSz="914400" rtl="0" eaLnBrk="1" fontAlgn="auto" latinLnBrk="0" hangingPunct="1">
              <a:lnSpc>
                <a:spcPct val="90000"/>
              </a:lnSpc>
              <a:spcBef>
                <a:spcPts val="1000"/>
              </a:spcBef>
              <a:spcAft>
                <a:spcPts val="0"/>
              </a:spcAft>
              <a:buClrTx/>
              <a:buSzTx/>
              <a:buFont typeface="Wingdings" panose="05000000000000000000" pitchFamily="2" charset="2"/>
              <a:buChar char="q"/>
              <a:tabLst/>
              <a:defRPr/>
            </a:pPr>
            <a:r>
              <a:rPr kumimoji="0" lang="nl-NL" sz="1600" i="0" u="none" strike="noStrike" kern="1200" cap="none" spc="0" normalizeH="0" baseline="0" noProof="0" dirty="0">
                <a:ln>
                  <a:noFill/>
                </a:ln>
                <a:solidFill>
                  <a:srgbClr val="000644"/>
                </a:solidFill>
                <a:effectLst/>
                <a:uLnTx/>
                <a:uFillTx/>
                <a:latin typeface="Arial" panose="020B0604020202020204" pitchFamily="34" charset="0"/>
                <a:ea typeface="+mn-ea"/>
                <a:cs typeface="Arial" panose="020B0604020202020204" pitchFamily="34" charset="0"/>
              </a:rPr>
              <a:t>Groen in de stad </a:t>
            </a:r>
          </a:p>
          <a:p>
            <a:pPr marR="0" lvl="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nl-NL" sz="1600" dirty="0">
                <a:solidFill>
                  <a:srgbClr val="000644"/>
                </a:solidFill>
                <a:latin typeface="Arial" panose="020B0604020202020204" pitchFamily="34" charset="0"/>
                <a:cs typeface="Arial" panose="020B0604020202020204" pitchFamily="34" charset="0"/>
              </a:rPr>
              <a:t>Ontwerpen </a:t>
            </a:r>
            <a:endParaRPr kumimoji="0" lang="nl-NL" sz="1600" i="0" u="none" strike="noStrike" kern="1200" cap="none" spc="0" normalizeH="0" baseline="0" noProof="0" dirty="0">
              <a:ln>
                <a:noFill/>
              </a:ln>
              <a:solidFill>
                <a:srgbClr val="000644"/>
              </a:solidFill>
              <a:effectLst/>
              <a:uLnTx/>
              <a:uFillTx/>
              <a:latin typeface="Arial" panose="020B0604020202020204" pitchFamily="34" charset="0"/>
              <a:ea typeface="+mn-ea"/>
              <a:cs typeface="Arial" panose="020B0604020202020204" pitchFamily="34" charset="0"/>
            </a:endParaRPr>
          </a:p>
        </p:txBody>
      </p:sp>
      <p:sp>
        <p:nvSpPr>
          <p:cNvPr id="6" name="Tijdelijke aanduiding voor inhoud 5">
            <a:extLst>
              <a:ext uri="{FF2B5EF4-FFF2-40B4-BE49-F238E27FC236}">
                <a16:creationId xmlns:a16="http://schemas.microsoft.com/office/drawing/2014/main" id="{81B96BA2-902A-4078-8942-E8A2417A9A29}"/>
              </a:ext>
            </a:extLst>
          </p:cNvPr>
          <p:cNvSpPr txBox="1">
            <a:spLocks/>
          </p:cNvSpPr>
          <p:nvPr/>
        </p:nvSpPr>
        <p:spPr bwMode="auto">
          <a:xfrm>
            <a:off x="2019384" y="3279424"/>
            <a:ext cx="3822007"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kumimoji="0" lang="nl-NL" sz="1800" b="1" i="0" u="none" strike="noStrike" kern="1200" cap="none" spc="0" normalizeH="0" baseline="0" noProof="0" dirty="0">
                <a:ln>
                  <a:noFill/>
                </a:ln>
                <a:solidFill>
                  <a:srgbClr val="000644"/>
                </a:solidFill>
                <a:effectLst/>
                <a:uLnTx/>
                <a:uFillTx/>
                <a:latin typeface="Arial" panose="020B0604020202020204" pitchFamily="34" charset="0"/>
                <a:ea typeface="+mn-ea"/>
                <a:cs typeface="Arial" panose="020B0604020202020204" pitchFamily="34" charset="0"/>
              </a:rPr>
              <a:t>Begrippen</a:t>
            </a:r>
            <a:r>
              <a:rPr lang="nl-NL" sz="1800" dirty="0">
                <a:solidFill>
                  <a:prstClr val="black"/>
                </a:solidFill>
                <a:latin typeface="Arial" panose="020B0604020202020204" pitchFamily="34" charset="0"/>
                <a:cs typeface="Arial" panose="020B0604020202020204" pitchFamily="34" charset="0"/>
              </a:rPr>
              <a:t>: </a:t>
            </a:r>
          </a:p>
          <a:p>
            <a:pPr marR="0" lvl="0" algn="l" defTabSz="914400" rtl="0" eaLnBrk="1" fontAlgn="base" latinLnBrk="0" hangingPunct="1">
              <a:lnSpc>
                <a:spcPct val="90000"/>
              </a:lnSpc>
              <a:spcBef>
                <a:spcPts val="1000"/>
              </a:spcBef>
              <a:spcAft>
                <a:spcPct val="0"/>
              </a:spcAft>
              <a:buClrTx/>
              <a:buSzTx/>
              <a:buFont typeface="Wingdings" panose="05000000000000000000" pitchFamily="2" charset="2"/>
              <a:buChar char="ü"/>
              <a:tabLst/>
              <a:defRPr/>
            </a:pPr>
            <a:endParaRPr kumimoji="0" lang="nl-NL" sz="1800" b="1" i="0" u="none" strike="noStrike" kern="1200" cap="none" spc="0" normalizeH="0" baseline="0" noProof="0" dirty="0">
              <a:ln>
                <a:noFill/>
              </a:ln>
              <a:solidFill>
                <a:srgbClr val="000644"/>
              </a:solidFill>
              <a:effectLst/>
              <a:uLnTx/>
              <a:uFillTx/>
              <a:latin typeface="Arial" panose="020B0604020202020204" pitchFamily="34" charset="0"/>
              <a:ea typeface="+mn-ea"/>
              <a:cs typeface="Arial" panose="020B0604020202020204" pitchFamily="34" charset="0"/>
            </a:endParaRPr>
          </a:p>
        </p:txBody>
      </p:sp>
      <p:graphicFrame>
        <p:nvGraphicFramePr>
          <p:cNvPr id="7" name="Tabel 13">
            <a:extLst>
              <a:ext uri="{FF2B5EF4-FFF2-40B4-BE49-F238E27FC236}">
                <a16:creationId xmlns:a16="http://schemas.microsoft.com/office/drawing/2014/main" id="{E301E4D4-09EB-42FE-AC70-36D3DFBAE62B}"/>
              </a:ext>
            </a:extLst>
          </p:cNvPr>
          <p:cNvGraphicFramePr>
            <a:graphicFrameLocks noGrp="1"/>
          </p:cNvGraphicFramePr>
          <p:nvPr/>
        </p:nvGraphicFramePr>
        <p:xfrm>
          <a:off x="987932" y="6006621"/>
          <a:ext cx="7459328" cy="482561"/>
        </p:xfrm>
        <a:graphic>
          <a:graphicData uri="http://schemas.openxmlformats.org/drawingml/2006/table">
            <a:tbl>
              <a:tblPr firstRow="1" bandRow="1">
                <a:tableStyleId>{3B4B98B0-60AC-42C2-AFA5-B58CD77FA1E5}</a:tableStyleId>
              </a:tblPr>
              <a:tblGrid>
                <a:gridCol w="738909">
                  <a:extLst>
                    <a:ext uri="{9D8B030D-6E8A-4147-A177-3AD203B41FA5}">
                      <a16:colId xmlns:a16="http://schemas.microsoft.com/office/drawing/2014/main" val="648769890"/>
                    </a:ext>
                  </a:extLst>
                </a:gridCol>
                <a:gridCol w="738909">
                  <a:extLst>
                    <a:ext uri="{9D8B030D-6E8A-4147-A177-3AD203B41FA5}">
                      <a16:colId xmlns:a16="http://schemas.microsoft.com/office/drawing/2014/main" val="469597195"/>
                    </a:ext>
                  </a:extLst>
                </a:gridCol>
                <a:gridCol w="738909">
                  <a:extLst>
                    <a:ext uri="{9D8B030D-6E8A-4147-A177-3AD203B41FA5}">
                      <a16:colId xmlns:a16="http://schemas.microsoft.com/office/drawing/2014/main" val="1458696249"/>
                    </a:ext>
                  </a:extLst>
                </a:gridCol>
                <a:gridCol w="738909">
                  <a:extLst>
                    <a:ext uri="{9D8B030D-6E8A-4147-A177-3AD203B41FA5}">
                      <a16:colId xmlns:a16="http://schemas.microsoft.com/office/drawing/2014/main" val="4042337055"/>
                    </a:ext>
                  </a:extLst>
                </a:gridCol>
                <a:gridCol w="738909">
                  <a:extLst>
                    <a:ext uri="{9D8B030D-6E8A-4147-A177-3AD203B41FA5}">
                      <a16:colId xmlns:a16="http://schemas.microsoft.com/office/drawing/2014/main" val="1032985660"/>
                    </a:ext>
                  </a:extLst>
                </a:gridCol>
                <a:gridCol w="738909">
                  <a:extLst>
                    <a:ext uri="{9D8B030D-6E8A-4147-A177-3AD203B41FA5}">
                      <a16:colId xmlns:a16="http://schemas.microsoft.com/office/drawing/2014/main" val="2567231980"/>
                    </a:ext>
                  </a:extLst>
                </a:gridCol>
                <a:gridCol w="738909">
                  <a:extLst>
                    <a:ext uri="{9D8B030D-6E8A-4147-A177-3AD203B41FA5}">
                      <a16:colId xmlns:a16="http://schemas.microsoft.com/office/drawing/2014/main" val="73331059"/>
                    </a:ext>
                  </a:extLst>
                </a:gridCol>
                <a:gridCol w="726612">
                  <a:extLst>
                    <a:ext uri="{9D8B030D-6E8A-4147-A177-3AD203B41FA5}">
                      <a16:colId xmlns:a16="http://schemas.microsoft.com/office/drawing/2014/main" val="2175227633"/>
                    </a:ext>
                  </a:extLst>
                </a:gridCol>
                <a:gridCol w="713064">
                  <a:extLst>
                    <a:ext uri="{9D8B030D-6E8A-4147-A177-3AD203B41FA5}">
                      <a16:colId xmlns:a16="http://schemas.microsoft.com/office/drawing/2014/main" val="1428987022"/>
                    </a:ext>
                  </a:extLst>
                </a:gridCol>
                <a:gridCol w="847289">
                  <a:extLst>
                    <a:ext uri="{9D8B030D-6E8A-4147-A177-3AD203B41FA5}">
                      <a16:colId xmlns:a16="http://schemas.microsoft.com/office/drawing/2014/main" val="279876203"/>
                    </a:ext>
                  </a:extLst>
                </a:gridCol>
              </a:tblGrid>
              <a:tr h="482561">
                <a:tc>
                  <a:txBody>
                    <a:bodyPr/>
                    <a:lstStyle/>
                    <a:p>
                      <a:pPr algn="ctr"/>
                      <a:r>
                        <a:rPr lang="nl-NL" sz="1200" b="0" kern="1200">
                          <a:solidFill>
                            <a:schemeClr val="bg2"/>
                          </a:solidFill>
                        </a:rPr>
                        <a:t>Week 1</a:t>
                      </a:r>
                      <a:endParaRPr lang="nl-NL" sz="1200" b="0" kern="1200">
                        <a:solidFill>
                          <a:schemeClr val="bg2"/>
                        </a:solidFill>
                        <a:latin typeface="+mn-lt"/>
                        <a:ea typeface="+mn-ea"/>
                        <a:cs typeface="+mn-cs"/>
                      </a:endParaRPr>
                    </a:p>
                  </a:txBody>
                  <a:tcPr anchor="ctr"/>
                </a:tc>
                <a:tc>
                  <a:txBody>
                    <a:bodyPr/>
                    <a:lstStyle/>
                    <a:p>
                      <a:pPr marL="0" algn="ctr" defTabSz="914400" rtl="0" eaLnBrk="1" latinLnBrk="0" hangingPunct="1"/>
                      <a:r>
                        <a:rPr lang="nl-NL" sz="1200" b="1" kern="1200">
                          <a:solidFill>
                            <a:schemeClr val="bg1">
                              <a:lumMod val="85000"/>
                            </a:schemeClr>
                          </a:solidFill>
                        </a:rPr>
                        <a:t>Week 2</a:t>
                      </a:r>
                      <a:endParaRPr lang="nl-NL" sz="1200" b="1" kern="1200">
                        <a:solidFill>
                          <a:schemeClr val="bg1">
                            <a:lumMod val="85000"/>
                          </a:schemeClr>
                        </a:solidFill>
                        <a:latin typeface="+mn-lt"/>
                        <a:ea typeface="+mn-ea"/>
                        <a:cs typeface="+mn-cs"/>
                      </a:endParaRPr>
                    </a:p>
                  </a:txBody>
                  <a:tcPr anchor="ctr"/>
                </a:tc>
                <a:tc>
                  <a:txBody>
                    <a:bodyPr/>
                    <a:lstStyle/>
                    <a:p>
                      <a:pPr algn="ctr"/>
                      <a:r>
                        <a:rPr lang="nl-NL" sz="1200" b="1" kern="1200" dirty="0">
                          <a:solidFill>
                            <a:schemeClr val="bg2"/>
                          </a:solidFill>
                        </a:rPr>
                        <a:t>Week 3</a:t>
                      </a:r>
                      <a:endParaRPr lang="nl-NL" sz="1200" b="1" kern="1200" dirty="0">
                        <a:solidFill>
                          <a:schemeClr val="bg2"/>
                        </a:solidFill>
                        <a:latin typeface="+mn-lt"/>
                        <a:ea typeface="+mn-ea"/>
                        <a:cs typeface="+mn-cs"/>
                      </a:endParaRPr>
                    </a:p>
                  </a:txBody>
                  <a:tcPr anchor="ctr"/>
                </a:tc>
                <a:tc>
                  <a:txBody>
                    <a:bodyPr/>
                    <a:lstStyle/>
                    <a:p>
                      <a:pPr algn="ctr"/>
                      <a:r>
                        <a:rPr lang="nl-NL" sz="1200" b="1" kern="1200">
                          <a:solidFill>
                            <a:schemeClr val="bg1">
                              <a:lumMod val="85000"/>
                            </a:schemeClr>
                          </a:solidFill>
                        </a:rPr>
                        <a:t>Week 4</a:t>
                      </a:r>
                      <a:endParaRPr lang="nl-NL" sz="1200" b="1" kern="1200">
                        <a:solidFill>
                          <a:schemeClr val="bg1">
                            <a:lumMod val="85000"/>
                          </a:schemeClr>
                        </a:solidFill>
                        <a:latin typeface="+mn-lt"/>
                        <a:ea typeface="+mn-ea"/>
                        <a:cs typeface="+mn-cs"/>
                      </a:endParaRPr>
                    </a:p>
                  </a:txBody>
                  <a:tcPr anchor="ctr"/>
                </a:tc>
                <a:tc>
                  <a:txBody>
                    <a:bodyPr/>
                    <a:lstStyle/>
                    <a:p>
                      <a:pPr algn="ctr"/>
                      <a:r>
                        <a:rPr lang="nl-NL" sz="1200" b="1" kern="1200">
                          <a:solidFill>
                            <a:schemeClr val="bg1">
                              <a:lumMod val="85000"/>
                            </a:schemeClr>
                          </a:solidFill>
                        </a:rPr>
                        <a:t>Week 5</a:t>
                      </a:r>
                      <a:endParaRPr lang="nl-NL" sz="1200" b="1" kern="1200">
                        <a:solidFill>
                          <a:schemeClr val="bg1">
                            <a:lumMod val="85000"/>
                          </a:schemeClr>
                        </a:solidFill>
                        <a:latin typeface="+mn-lt"/>
                        <a:ea typeface="+mn-ea"/>
                        <a:cs typeface="+mn-cs"/>
                      </a:endParaRPr>
                    </a:p>
                  </a:txBody>
                  <a:tcPr anchor="ctr"/>
                </a:tc>
                <a:tc>
                  <a:txBody>
                    <a:bodyPr/>
                    <a:lstStyle/>
                    <a:p>
                      <a:pPr algn="ctr"/>
                      <a:r>
                        <a:rPr lang="nl-NL" sz="1200" b="1" dirty="0">
                          <a:solidFill>
                            <a:schemeClr val="tx1"/>
                          </a:solidFill>
                        </a:rPr>
                        <a:t>Week 6</a:t>
                      </a:r>
                    </a:p>
                  </a:txBody>
                  <a:tcPr anchor="ctr"/>
                </a:tc>
                <a:tc>
                  <a:txBody>
                    <a:bodyPr/>
                    <a:lstStyle/>
                    <a:p>
                      <a:pPr algn="ctr"/>
                      <a:r>
                        <a:rPr lang="nl-NL" sz="1200">
                          <a:solidFill>
                            <a:schemeClr val="bg1">
                              <a:lumMod val="85000"/>
                            </a:schemeClr>
                          </a:solidFill>
                        </a:rPr>
                        <a:t>Week 7</a:t>
                      </a:r>
                    </a:p>
                  </a:txBody>
                  <a:tcPr anchor="ctr"/>
                </a:tc>
                <a:tc>
                  <a:txBody>
                    <a:bodyPr/>
                    <a:lstStyle/>
                    <a:p>
                      <a:pPr algn="ctr"/>
                      <a:r>
                        <a:rPr lang="nl-NL" sz="1200">
                          <a:solidFill>
                            <a:schemeClr val="bg1">
                              <a:lumMod val="85000"/>
                            </a:schemeClr>
                          </a:solidFill>
                        </a:rPr>
                        <a:t>Week 8</a:t>
                      </a:r>
                    </a:p>
                  </a:txBody>
                  <a:tcPr anchor="ctr"/>
                </a:tc>
                <a:tc>
                  <a:txBody>
                    <a:bodyPr/>
                    <a:lstStyle/>
                    <a:p>
                      <a:pPr algn="ctr"/>
                      <a:r>
                        <a:rPr lang="nl-NL" sz="1200">
                          <a:solidFill>
                            <a:schemeClr val="bg1">
                              <a:lumMod val="85000"/>
                            </a:schemeClr>
                          </a:solidFill>
                        </a:rPr>
                        <a:t>Week 9</a:t>
                      </a:r>
                    </a:p>
                  </a:txBody>
                  <a:tcPr anchor="ctr"/>
                </a:tc>
                <a:tc>
                  <a:txBody>
                    <a:bodyPr/>
                    <a:lstStyle/>
                    <a:p>
                      <a:pPr algn="ctr"/>
                      <a:r>
                        <a:rPr lang="nl-NL" sz="1200" dirty="0">
                          <a:solidFill>
                            <a:schemeClr val="bg1">
                              <a:lumMod val="85000"/>
                            </a:schemeClr>
                          </a:solidFill>
                        </a:rPr>
                        <a:t>Week 10</a:t>
                      </a:r>
                    </a:p>
                  </a:txBody>
                  <a:tcPr anchor="ctr"/>
                </a:tc>
                <a:extLst>
                  <a:ext uri="{0D108BD9-81ED-4DB2-BD59-A6C34878D82A}">
                    <a16:rowId xmlns:a16="http://schemas.microsoft.com/office/drawing/2014/main" val="3245624924"/>
                  </a:ext>
                </a:extLst>
              </a:tr>
            </a:tbl>
          </a:graphicData>
        </a:graphic>
      </p:graphicFrame>
      <p:pic>
        <p:nvPicPr>
          <p:cNvPr id="8" name="Afbeelding 7">
            <a:extLst>
              <a:ext uri="{FF2B5EF4-FFF2-40B4-BE49-F238E27FC236}">
                <a16:creationId xmlns:a16="http://schemas.microsoft.com/office/drawing/2014/main" id="{272DB993-96F3-4002-941E-7B94050E8446}"/>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15198"/>
          <a:stretch/>
        </p:blipFill>
        <p:spPr>
          <a:xfrm>
            <a:off x="7714458" y="1712880"/>
            <a:ext cx="836782" cy="709602"/>
          </a:xfrm>
          <a:prstGeom prst="rect">
            <a:avLst/>
          </a:prstGeom>
        </p:spPr>
      </p:pic>
      <p:pic>
        <p:nvPicPr>
          <p:cNvPr id="9" name="Afbeelding 8">
            <a:extLst>
              <a:ext uri="{FF2B5EF4-FFF2-40B4-BE49-F238E27FC236}">
                <a16:creationId xmlns:a16="http://schemas.microsoft.com/office/drawing/2014/main" id="{D97B8CFA-CDB8-40FD-96FE-27726BF102A7}"/>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16112"/>
          <a:stretch/>
        </p:blipFill>
        <p:spPr>
          <a:xfrm>
            <a:off x="896515" y="3159931"/>
            <a:ext cx="836782" cy="701959"/>
          </a:xfrm>
          <a:prstGeom prst="rect">
            <a:avLst/>
          </a:prstGeom>
        </p:spPr>
      </p:pic>
      <p:sp>
        <p:nvSpPr>
          <p:cNvPr id="10" name="Tijdelijke aanduiding voor inhoud 5">
            <a:extLst>
              <a:ext uri="{FF2B5EF4-FFF2-40B4-BE49-F238E27FC236}">
                <a16:creationId xmlns:a16="http://schemas.microsoft.com/office/drawing/2014/main" id="{60253159-9685-4938-B8A7-8D90D4ABB2F1}"/>
              </a:ext>
            </a:extLst>
          </p:cNvPr>
          <p:cNvSpPr txBox="1">
            <a:spLocks/>
          </p:cNvSpPr>
          <p:nvPr/>
        </p:nvSpPr>
        <p:spPr bwMode="auto">
          <a:xfrm>
            <a:off x="8733347" y="4075851"/>
            <a:ext cx="2562138"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kumimoji="0" lang="nl-NL" sz="1600" b="1" i="0" u="none" strike="noStrike" kern="1200" cap="none" spc="0" normalizeH="0" baseline="0" noProof="0">
                <a:ln>
                  <a:noFill/>
                </a:ln>
                <a:solidFill>
                  <a:srgbClr val="000644"/>
                </a:solidFill>
                <a:effectLst/>
                <a:uLnTx/>
                <a:uFillTx/>
                <a:latin typeface="Arial" panose="020B0604020202020204" pitchFamily="34" charset="0"/>
                <a:ea typeface="+mn-ea"/>
                <a:cs typeface="Arial" panose="020B0604020202020204" pitchFamily="34" charset="0"/>
              </a:rPr>
              <a:t>IBS Toetsing</a:t>
            </a:r>
          </a:p>
          <a:p>
            <a:pPr>
              <a:buFont typeface="Wingdings" panose="05000000000000000000" pitchFamily="2" charset="2"/>
              <a:buChar char="ü"/>
              <a:defRPr/>
            </a:pPr>
            <a:r>
              <a:rPr kumimoji="0" lang="nl-NL" sz="1600" b="0" i="0" u="none" strike="noStrike" kern="1200" cap="none" spc="0" normalizeH="0" baseline="0" noProof="0">
                <a:ln>
                  <a:noFill/>
                </a:ln>
                <a:solidFill>
                  <a:srgbClr val="000000"/>
                </a:solidFill>
                <a:effectLst/>
                <a:uLnTx/>
                <a:uFillTx/>
                <a:latin typeface="Arial" panose="020B0604020202020204" pitchFamily="34" charset="0"/>
                <a:ea typeface="+mn-ea"/>
                <a:cs typeface="+mn-cs"/>
              </a:rPr>
              <a:t> Kennistoets</a:t>
            </a:r>
            <a:r>
              <a:rPr kumimoji="0" lang="en-US" sz="1600" b="0" i="0" u="none" strike="noStrike" kern="1200" cap="none" spc="0" normalizeH="0" baseline="0" noProof="0">
                <a:ln>
                  <a:noFill/>
                </a:ln>
                <a:solidFill>
                  <a:srgbClr val="000000"/>
                </a:solidFill>
                <a:effectLst/>
                <a:uLnTx/>
                <a:uFillTx/>
                <a:latin typeface="Arial" panose="020B0604020202020204" pitchFamily="34" charset="0"/>
                <a:ea typeface="+mn-ea"/>
                <a:cs typeface="+mn-cs"/>
              </a:rPr>
              <a:t>​</a:t>
            </a:r>
          </a:p>
          <a:p>
            <a:pPr marR="0" lvl="0" algn="l" defTabSz="914400" rtl="0" eaLnBrk="1" fontAlgn="base" latinLnBrk="0" hangingPunct="1">
              <a:lnSpc>
                <a:spcPct val="90000"/>
              </a:lnSpc>
              <a:spcBef>
                <a:spcPts val="1000"/>
              </a:spcBef>
              <a:spcAft>
                <a:spcPct val="0"/>
              </a:spcAft>
              <a:buClrTx/>
              <a:buSzTx/>
              <a:buFont typeface="Wingdings" panose="05000000000000000000" pitchFamily="2" charset="2"/>
              <a:buChar char="ü"/>
              <a:tabLst/>
              <a:defRPr/>
            </a:pPr>
            <a:r>
              <a:rPr kumimoji="0" lang="nl-NL" sz="1600" b="0" i="0" u="none" strike="noStrike" kern="1200" cap="none" spc="0" normalizeH="0" baseline="0" noProof="0">
                <a:ln>
                  <a:noFill/>
                </a:ln>
                <a:solidFill>
                  <a:srgbClr val="000000"/>
                </a:solidFill>
                <a:effectLst/>
                <a:uLnTx/>
                <a:uFillTx/>
                <a:latin typeface="Arial" panose="020B0604020202020204" pitchFamily="34" charset="0"/>
                <a:ea typeface="+mn-ea"/>
                <a:cs typeface="+mn-cs"/>
              </a:rPr>
              <a:t>Projectverslag </a:t>
            </a:r>
          </a:p>
          <a:p>
            <a:pPr marL="228600" marR="0" lvl="0" indent="-228600" algn="l" defTabSz="914400" rtl="0" eaLnBrk="1" fontAlgn="base" latinLnBrk="0" hangingPunct="1">
              <a:lnSpc>
                <a:spcPct val="90000"/>
              </a:lnSpc>
              <a:spcBef>
                <a:spcPts val="1000"/>
              </a:spcBef>
              <a:spcAft>
                <a:spcPct val="0"/>
              </a:spcAft>
              <a:buClrTx/>
              <a:buSzTx/>
              <a:buFont typeface="Wingdings" panose="05000000000000000000" pitchFamily="2" charset="2"/>
              <a:buChar char="q"/>
              <a:tabLst/>
              <a:defRPr/>
            </a:pPr>
            <a:r>
              <a:rPr kumimoji="0" lang="nl-NL" sz="1600" b="0" i="0" u="none" strike="noStrike" kern="1200" cap="none" spc="0" normalizeH="0" baseline="0" noProof="0">
                <a:ln>
                  <a:noFill/>
                </a:ln>
                <a:solidFill>
                  <a:srgbClr val="000000"/>
                </a:solidFill>
                <a:effectLst/>
                <a:uLnTx/>
                <a:uFillTx/>
                <a:latin typeface="Arial" panose="020B0604020202020204" pitchFamily="34" charset="0"/>
                <a:ea typeface="+mn-ea"/>
                <a:cs typeface="+mn-cs"/>
              </a:rPr>
              <a:t> Presentatie  </a:t>
            </a:r>
          </a:p>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kumimoji="0" lang="nl-NL" sz="16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 </a:t>
            </a:r>
            <a:endParaRPr kumimoji="0" lang="nl-NL" sz="1600" b="0" i="0" u="none" strike="noStrike" kern="1200" cap="none" spc="0" normalizeH="0" baseline="0" noProof="0">
              <a:ln>
                <a:noFill/>
              </a:ln>
              <a:solidFill>
                <a:prstClr val="white">
                  <a:lumMod val="85000"/>
                </a:prstClr>
              </a:solidFill>
              <a:effectLst/>
              <a:uLnTx/>
              <a:uFillTx/>
              <a:latin typeface="Arial" panose="020B0604020202020204" pitchFamily="34" charset="0"/>
              <a:ea typeface="+mn-ea"/>
              <a:cs typeface="Arial" panose="020B0604020202020204" pitchFamily="34" charset="0"/>
            </a:endParaRPr>
          </a:p>
        </p:txBody>
      </p:sp>
      <p:pic>
        <p:nvPicPr>
          <p:cNvPr id="11" name="Afbeelding 10">
            <a:extLst>
              <a:ext uri="{FF2B5EF4-FFF2-40B4-BE49-F238E27FC236}">
                <a16:creationId xmlns:a16="http://schemas.microsoft.com/office/drawing/2014/main" id="{A72F2EFB-702C-4409-A49D-663AAFCEF81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15580"/>
          <a:stretch/>
        </p:blipFill>
        <p:spPr>
          <a:xfrm>
            <a:off x="7714458" y="4119071"/>
            <a:ext cx="840560" cy="709602"/>
          </a:xfrm>
          <a:prstGeom prst="rect">
            <a:avLst/>
          </a:prstGeom>
        </p:spPr>
      </p:pic>
      <p:sp>
        <p:nvSpPr>
          <p:cNvPr id="12" name="Tijdelijke aanduiding voor inhoud 5">
            <a:extLst>
              <a:ext uri="{FF2B5EF4-FFF2-40B4-BE49-F238E27FC236}">
                <a16:creationId xmlns:a16="http://schemas.microsoft.com/office/drawing/2014/main" id="{D1988CA8-35AF-4124-A9A8-779FEB52450C}"/>
              </a:ext>
            </a:extLst>
          </p:cNvPr>
          <p:cNvSpPr txBox="1">
            <a:spLocks/>
          </p:cNvSpPr>
          <p:nvPr/>
        </p:nvSpPr>
        <p:spPr bwMode="auto">
          <a:xfrm>
            <a:off x="2032961" y="1545775"/>
            <a:ext cx="3822007"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lang="nl-NL" sz="1800" b="1" dirty="0">
                <a:solidFill>
                  <a:srgbClr val="000644"/>
                </a:solidFill>
                <a:latin typeface="Arial" panose="020B0604020202020204" pitchFamily="34" charset="0"/>
                <a:cs typeface="Arial" panose="020B0604020202020204" pitchFamily="34" charset="0"/>
              </a:rPr>
              <a:t>Wanneer</a:t>
            </a:r>
          </a:p>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lang="nl-NL" sz="1800" dirty="0">
                <a:solidFill>
                  <a:srgbClr val="000644"/>
                </a:solidFill>
                <a:latin typeface="Arial" panose="020B0604020202020204" pitchFamily="34" charset="0"/>
                <a:cs typeface="Arial" panose="020B0604020202020204" pitchFamily="34" charset="0"/>
              </a:rPr>
              <a:t>Leerjaar 1, p</a:t>
            </a:r>
            <a:r>
              <a:rPr kumimoji="0" lang="nl-NL" sz="1800" i="0" u="none" strike="noStrike" kern="1200" cap="none" spc="0" normalizeH="0" baseline="0" noProof="0" dirty="0" err="1">
                <a:ln>
                  <a:noFill/>
                </a:ln>
                <a:solidFill>
                  <a:srgbClr val="000644"/>
                </a:solidFill>
                <a:effectLst/>
                <a:uLnTx/>
                <a:uFillTx/>
                <a:latin typeface="Arial" panose="020B0604020202020204" pitchFamily="34" charset="0"/>
                <a:ea typeface="+mn-ea"/>
                <a:cs typeface="Arial" panose="020B0604020202020204" pitchFamily="34" charset="0"/>
              </a:rPr>
              <a:t>eriode</a:t>
            </a:r>
            <a:r>
              <a:rPr kumimoji="0" lang="nl-NL" sz="1800" i="0" u="none" strike="noStrike" kern="1200" cap="none" spc="0" normalizeH="0" baseline="0" noProof="0" dirty="0">
                <a:ln>
                  <a:noFill/>
                </a:ln>
                <a:solidFill>
                  <a:srgbClr val="000644"/>
                </a:solidFill>
                <a:effectLst/>
                <a:uLnTx/>
                <a:uFillTx/>
                <a:latin typeface="Arial" panose="020B0604020202020204" pitchFamily="34" charset="0"/>
                <a:ea typeface="+mn-ea"/>
                <a:cs typeface="Arial" panose="020B0604020202020204" pitchFamily="34" charset="0"/>
              </a:rPr>
              <a:t> 4  </a:t>
            </a:r>
          </a:p>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kumimoji="0" lang="nl-NL" sz="1800" i="0" u="none" strike="noStrike" kern="1200" cap="none" spc="0" normalizeH="0" baseline="0" noProof="0" dirty="0">
                <a:ln>
                  <a:noFill/>
                </a:ln>
                <a:solidFill>
                  <a:srgbClr val="000644"/>
                </a:solidFill>
                <a:effectLst/>
                <a:uLnTx/>
                <a:uFillTx/>
                <a:latin typeface="Arial" panose="020B0604020202020204" pitchFamily="34" charset="0"/>
                <a:ea typeface="+mn-ea"/>
                <a:cs typeface="Arial" panose="020B0604020202020204" pitchFamily="34" charset="0"/>
              </a:rPr>
              <a:t>Mei tot en met juli 2022</a:t>
            </a:r>
          </a:p>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kumimoji="0" lang="nl-NL" sz="1800" i="0" u="none" strike="noStrike" kern="1200" cap="none" spc="0" normalizeH="0" baseline="0" noProof="0" dirty="0">
                <a:ln>
                  <a:noFill/>
                </a:ln>
                <a:solidFill>
                  <a:srgbClr val="000644"/>
                </a:solidFill>
                <a:effectLst/>
                <a:uLnTx/>
                <a:uFillTx/>
                <a:latin typeface="Arial" panose="020B0604020202020204" pitchFamily="34" charset="0"/>
                <a:ea typeface="+mn-ea"/>
                <a:cs typeface="Arial" panose="020B0604020202020204" pitchFamily="34" charset="0"/>
              </a:rPr>
              <a:t>Les van woensdag 15 juni 2022  </a:t>
            </a:r>
          </a:p>
          <a:p>
            <a:pPr marL="228600" marR="0" lvl="0" indent="-228600" algn="l" defTabSz="914400" rtl="0" eaLnBrk="1" fontAlgn="base" latinLnBrk="0" hangingPunct="1">
              <a:lnSpc>
                <a:spcPct val="90000"/>
              </a:lnSpc>
              <a:spcBef>
                <a:spcPts val="1000"/>
              </a:spcBef>
              <a:spcAft>
                <a:spcPct val="0"/>
              </a:spcAft>
              <a:buClrTx/>
              <a:buSzTx/>
              <a:buFont typeface="Wingdings" panose="05000000000000000000" pitchFamily="2" charset="2"/>
              <a:buChar char="ü"/>
              <a:tabLst/>
              <a:defRPr/>
            </a:pPr>
            <a:endParaRPr kumimoji="0" lang="nl-NL"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28600" marR="0" lvl="0" indent="-228600" algn="l" defTabSz="914400" rtl="0" eaLnBrk="1" fontAlgn="base" latinLnBrk="0" hangingPunct="1">
              <a:lnSpc>
                <a:spcPct val="90000"/>
              </a:lnSpc>
              <a:spcBef>
                <a:spcPts val="1000"/>
              </a:spcBef>
              <a:spcAft>
                <a:spcPct val="0"/>
              </a:spcAft>
              <a:buClrTx/>
              <a:buSzTx/>
              <a:buFont typeface="Wingdings" panose="05000000000000000000" pitchFamily="2" charset="2"/>
              <a:buChar char="ü"/>
              <a:tabLst/>
              <a:defRPr/>
            </a:pPr>
            <a:endParaRPr kumimoji="0" lang="nl-NL"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3" name="Graphic 2" descr="Maandkalender met effen opvulling">
            <a:extLst>
              <a:ext uri="{FF2B5EF4-FFF2-40B4-BE49-F238E27FC236}">
                <a16:creationId xmlns:a16="http://schemas.microsoft.com/office/drawing/2014/main" id="{D024A2F5-C035-4E3C-913B-791C1A1756A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90021" y="1446696"/>
            <a:ext cx="914400" cy="914400"/>
          </a:xfrm>
          <a:prstGeom prst="rect">
            <a:avLst/>
          </a:prstGeom>
        </p:spPr>
      </p:pic>
      <p:graphicFrame>
        <p:nvGraphicFramePr>
          <p:cNvPr id="13" name="Tabel 12">
            <a:extLst>
              <a:ext uri="{FF2B5EF4-FFF2-40B4-BE49-F238E27FC236}">
                <a16:creationId xmlns:a16="http://schemas.microsoft.com/office/drawing/2014/main" id="{EC3BF7F5-77CD-5EF9-2EDD-652F14568454}"/>
              </a:ext>
            </a:extLst>
          </p:cNvPr>
          <p:cNvGraphicFramePr>
            <a:graphicFrameLocks noGrp="1"/>
          </p:cNvGraphicFramePr>
          <p:nvPr/>
        </p:nvGraphicFramePr>
        <p:xfrm>
          <a:off x="2113049" y="3826115"/>
          <a:ext cx="3384781" cy="1361125"/>
        </p:xfrm>
        <a:graphic>
          <a:graphicData uri="http://schemas.openxmlformats.org/drawingml/2006/table">
            <a:tbl>
              <a:tblPr firstRow="1" firstCol="1" bandRow="1">
                <a:tableStyleId>{5C22544A-7EE6-4342-B048-85BDC9FD1C3A}</a:tableStyleId>
              </a:tblPr>
              <a:tblGrid>
                <a:gridCol w="3384781">
                  <a:extLst>
                    <a:ext uri="{9D8B030D-6E8A-4147-A177-3AD203B41FA5}">
                      <a16:colId xmlns:a16="http://schemas.microsoft.com/office/drawing/2014/main" val="3536780012"/>
                    </a:ext>
                  </a:extLst>
                </a:gridCol>
              </a:tblGrid>
              <a:tr h="222250">
                <a:tc>
                  <a:txBody>
                    <a:bodyPr/>
                    <a:lstStyle/>
                    <a:p>
                      <a:pPr marL="285750" indent="-285750">
                        <a:lnSpc>
                          <a:spcPct val="107000"/>
                        </a:lnSpc>
                        <a:spcBef>
                          <a:spcPts val="200"/>
                        </a:spcBef>
                        <a:spcAft>
                          <a:spcPts val="200"/>
                        </a:spcAft>
                        <a:buFont typeface="Wingdings" panose="05000000000000000000" pitchFamily="2" charset="2"/>
                        <a:buChar char="q"/>
                        <a:tabLst>
                          <a:tab pos="180340" algn="l"/>
                        </a:tabLst>
                      </a:pPr>
                      <a:r>
                        <a:rPr lang="nl-NL" sz="1800" b="0">
                          <a:solidFill>
                            <a:schemeClr val="tx1"/>
                          </a:solidFill>
                          <a:effectLst/>
                          <a:latin typeface="Arial" panose="020B0604020202020204" pitchFamily="34" charset="0"/>
                          <a:cs typeface="Arial" panose="020B0604020202020204" pitchFamily="34" charset="0"/>
                        </a:rPr>
                        <a:t>Omgevingsvisie</a:t>
                      </a:r>
                      <a:endParaRPr lang="nl-NL" sz="1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noFill/>
                  </a:tcPr>
                </a:tc>
                <a:extLst>
                  <a:ext uri="{0D108BD9-81ED-4DB2-BD59-A6C34878D82A}">
                    <a16:rowId xmlns:a16="http://schemas.microsoft.com/office/drawing/2014/main" val="1373009770"/>
                  </a:ext>
                </a:extLst>
              </a:tr>
              <a:tr h="222250">
                <a:tc>
                  <a:txBody>
                    <a:bodyPr/>
                    <a:lstStyle/>
                    <a:p>
                      <a:pPr marL="285750" indent="-285750">
                        <a:lnSpc>
                          <a:spcPct val="107000"/>
                        </a:lnSpc>
                        <a:spcBef>
                          <a:spcPts val="200"/>
                        </a:spcBef>
                        <a:spcAft>
                          <a:spcPts val="200"/>
                        </a:spcAft>
                        <a:buFont typeface="Wingdings" panose="05000000000000000000" pitchFamily="2" charset="2"/>
                        <a:buChar char="q"/>
                        <a:tabLst>
                          <a:tab pos="180340" algn="l"/>
                        </a:tabLst>
                      </a:pPr>
                      <a:r>
                        <a:rPr lang="nl-NL" sz="1800" b="0">
                          <a:solidFill>
                            <a:schemeClr val="tx1"/>
                          </a:solidFill>
                          <a:effectLst/>
                          <a:latin typeface="Arial" panose="020B0604020202020204" pitchFamily="34" charset="0"/>
                          <a:cs typeface="Arial" panose="020B0604020202020204" pitchFamily="34" charset="0"/>
                        </a:rPr>
                        <a:t>Koersdocument</a:t>
                      </a:r>
                      <a:endParaRPr lang="nl-NL" sz="1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noFill/>
                  </a:tcPr>
                </a:tc>
                <a:extLst>
                  <a:ext uri="{0D108BD9-81ED-4DB2-BD59-A6C34878D82A}">
                    <a16:rowId xmlns:a16="http://schemas.microsoft.com/office/drawing/2014/main" val="1856718171"/>
                  </a:ext>
                </a:extLst>
              </a:tr>
              <a:tr h="222250">
                <a:tc>
                  <a:txBody>
                    <a:bodyPr/>
                    <a:lstStyle/>
                    <a:p>
                      <a:pPr marL="285750" indent="-285750">
                        <a:lnSpc>
                          <a:spcPct val="107000"/>
                        </a:lnSpc>
                        <a:spcBef>
                          <a:spcPts val="200"/>
                        </a:spcBef>
                        <a:spcAft>
                          <a:spcPts val="200"/>
                        </a:spcAft>
                        <a:buFont typeface="Wingdings" panose="05000000000000000000" pitchFamily="2" charset="2"/>
                        <a:buChar char="q"/>
                        <a:tabLst>
                          <a:tab pos="180340" algn="l"/>
                        </a:tabLst>
                      </a:pPr>
                      <a:r>
                        <a:rPr lang="nl-NL" sz="1800" b="0">
                          <a:solidFill>
                            <a:schemeClr val="tx1"/>
                          </a:solidFill>
                          <a:effectLst/>
                          <a:latin typeface="Arial" panose="020B0604020202020204" pitchFamily="34" charset="0"/>
                          <a:cs typeface="Arial" panose="020B0604020202020204" pitchFamily="34" charset="0"/>
                        </a:rPr>
                        <a:t>Omgevingswet </a:t>
                      </a:r>
                      <a:endParaRPr lang="nl-NL" sz="1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noFill/>
                  </a:tcPr>
                </a:tc>
                <a:extLst>
                  <a:ext uri="{0D108BD9-81ED-4DB2-BD59-A6C34878D82A}">
                    <a16:rowId xmlns:a16="http://schemas.microsoft.com/office/drawing/2014/main" val="3451269066"/>
                  </a:ext>
                </a:extLst>
              </a:tr>
              <a:tr h="222250">
                <a:tc>
                  <a:txBody>
                    <a:bodyPr/>
                    <a:lstStyle/>
                    <a:p>
                      <a:pPr marL="285750" indent="-285750">
                        <a:lnSpc>
                          <a:spcPct val="107000"/>
                        </a:lnSpc>
                        <a:spcBef>
                          <a:spcPts val="200"/>
                        </a:spcBef>
                        <a:spcAft>
                          <a:spcPts val="200"/>
                        </a:spcAft>
                        <a:buFont typeface="Wingdings" panose="05000000000000000000" pitchFamily="2" charset="2"/>
                        <a:buChar char="q"/>
                        <a:tabLst>
                          <a:tab pos="180340" algn="l"/>
                        </a:tabLst>
                      </a:pPr>
                      <a:r>
                        <a:rPr lang="nl-NL" sz="1800" b="0">
                          <a:solidFill>
                            <a:schemeClr val="tx1"/>
                          </a:solidFill>
                          <a:effectLst/>
                          <a:latin typeface="Arial" panose="020B0604020202020204" pitchFamily="34" charset="0"/>
                          <a:cs typeface="Arial" panose="020B0604020202020204" pitchFamily="34" charset="0"/>
                        </a:rPr>
                        <a:t>Ruimtelijke ordening</a:t>
                      </a:r>
                      <a:endParaRPr lang="nl-NL" sz="1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noFill/>
                  </a:tcPr>
                </a:tc>
                <a:extLst>
                  <a:ext uri="{0D108BD9-81ED-4DB2-BD59-A6C34878D82A}">
                    <a16:rowId xmlns:a16="http://schemas.microsoft.com/office/drawing/2014/main" val="3875997356"/>
                  </a:ext>
                </a:extLst>
              </a:tr>
              <a:tr h="222250">
                <a:tc>
                  <a:txBody>
                    <a:bodyPr/>
                    <a:lstStyle/>
                    <a:p>
                      <a:pPr marL="285750" indent="-285750">
                        <a:lnSpc>
                          <a:spcPct val="107000"/>
                        </a:lnSpc>
                        <a:spcBef>
                          <a:spcPts val="200"/>
                        </a:spcBef>
                        <a:spcAft>
                          <a:spcPts val="200"/>
                        </a:spcAft>
                        <a:buFont typeface="Wingdings" panose="05000000000000000000" pitchFamily="2" charset="2"/>
                        <a:buChar char="q"/>
                        <a:tabLst>
                          <a:tab pos="180340" algn="l"/>
                        </a:tabLst>
                      </a:pPr>
                      <a:r>
                        <a:rPr lang="nl-NL" sz="1800" b="0" dirty="0">
                          <a:solidFill>
                            <a:schemeClr val="tx1"/>
                          </a:solidFill>
                          <a:effectLst/>
                          <a:latin typeface="Arial" panose="020B0604020202020204" pitchFamily="34" charset="0"/>
                          <a:cs typeface="Arial" panose="020B0604020202020204" pitchFamily="34" charset="0"/>
                        </a:rPr>
                        <a:t>Openbare Ruimte</a:t>
                      </a:r>
                      <a:endParaRPr lang="nl-NL" sz="1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noFill/>
                  </a:tcPr>
                </a:tc>
                <a:extLst>
                  <a:ext uri="{0D108BD9-81ED-4DB2-BD59-A6C34878D82A}">
                    <a16:rowId xmlns:a16="http://schemas.microsoft.com/office/drawing/2014/main" val="3982510914"/>
                  </a:ext>
                </a:extLst>
              </a:tr>
            </a:tbl>
          </a:graphicData>
        </a:graphic>
      </p:graphicFrame>
    </p:spTree>
    <p:extLst>
      <p:ext uri="{BB962C8B-B14F-4D97-AF65-F5344CB8AC3E}">
        <p14:creationId xmlns:p14="http://schemas.microsoft.com/office/powerpoint/2010/main" val="19144048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hoolbenodigdheden op een tafel">
            <a:extLst>
              <a:ext uri="{FF2B5EF4-FFF2-40B4-BE49-F238E27FC236}">
                <a16:creationId xmlns:a16="http://schemas.microsoft.com/office/drawing/2014/main" id="{5E67381E-C859-A347-840F-4D3694E2C6DC}"/>
              </a:ext>
            </a:extLst>
          </p:cNvPr>
          <p:cNvPicPr>
            <a:picLocks noChangeAspect="1"/>
          </p:cNvPicPr>
          <p:nvPr/>
        </p:nvPicPr>
        <p:blipFill rotWithShape="1">
          <a:blip r:embed="rId2"/>
          <a:srcRect r="5882" b="-1"/>
          <a:stretch/>
        </p:blipFill>
        <p:spPr>
          <a:xfrm>
            <a:off x="2522356" y="10"/>
            <a:ext cx="9669642" cy="6857990"/>
          </a:xfrm>
          <a:prstGeom prst="rect">
            <a:avLst/>
          </a:prstGeom>
        </p:spPr>
      </p:pic>
      <p:sp>
        <p:nvSpPr>
          <p:cNvPr id="2" name="Tekstvak 1">
            <a:extLst>
              <a:ext uri="{FF2B5EF4-FFF2-40B4-BE49-F238E27FC236}">
                <a16:creationId xmlns:a16="http://schemas.microsoft.com/office/drawing/2014/main" id="{FD13813F-BB1D-1C9E-CA33-AA30C3007B96}"/>
              </a:ext>
            </a:extLst>
          </p:cNvPr>
          <p:cNvSpPr txBox="1"/>
          <p:nvPr/>
        </p:nvSpPr>
        <p:spPr>
          <a:xfrm>
            <a:off x="805542" y="2183830"/>
            <a:ext cx="3822189" cy="3742762"/>
          </a:xfrm>
          <a:prstGeom prst="rect">
            <a:avLst/>
          </a:prstGeom>
        </p:spPr>
        <p:txBody>
          <a:bodyPr vert="horz" lIns="91440" tIns="45720" rIns="91440" bIns="45720" rtlCol="0">
            <a:normAutofit/>
          </a:bodyPr>
          <a:lstStyle/>
          <a:p>
            <a:pPr>
              <a:lnSpc>
                <a:spcPct val="90000"/>
              </a:lnSpc>
              <a:spcAft>
                <a:spcPts val="600"/>
              </a:spcAft>
            </a:pPr>
            <a:r>
              <a:rPr lang="en-US" sz="2800" dirty="0"/>
              <a:t>Per </a:t>
            </a:r>
            <a:r>
              <a:rPr lang="en-US" sz="2800" dirty="0" err="1"/>
              <a:t>groep</a:t>
            </a:r>
            <a:r>
              <a:rPr lang="en-US" sz="2800" dirty="0"/>
              <a:t> </a:t>
            </a:r>
            <a:r>
              <a:rPr lang="en-US" sz="2800" dirty="0" err="1"/>
              <a:t>ligt</a:t>
            </a:r>
            <a:r>
              <a:rPr lang="en-US" sz="2800" dirty="0"/>
              <a:t> er </a:t>
            </a:r>
            <a:r>
              <a:rPr lang="en-US" sz="2800" dirty="0" err="1"/>
              <a:t>een</a:t>
            </a:r>
            <a:r>
              <a:rPr lang="en-US" sz="2800" dirty="0"/>
              <a:t> </a:t>
            </a:r>
            <a:r>
              <a:rPr lang="en-US" sz="2800" dirty="0" err="1"/>
              <a:t>opdrachtvel</a:t>
            </a:r>
            <a:r>
              <a:rPr lang="en-US" sz="2800" dirty="0"/>
              <a:t> </a:t>
            </a:r>
            <a:r>
              <a:rPr lang="en-US" sz="2800" dirty="0" err="1"/>
              <a:t>klaar</a:t>
            </a:r>
            <a:r>
              <a:rPr lang="en-US" sz="2800" dirty="0"/>
              <a:t> met </a:t>
            </a:r>
            <a:r>
              <a:rPr lang="en-US" sz="2800" dirty="0" err="1"/>
              <a:t>alles</a:t>
            </a:r>
            <a:r>
              <a:rPr lang="en-US" sz="2800" dirty="0"/>
              <a:t> </a:t>
            </a:r>
            <a:r>
              <a:rPr lang="en-US" sz="2800" dirty="0" err="1"/>
              <a:t>waar</a:t>
            </a:r>
            <a:r>
              <a:rPr lang="en-US" sz="2800" dirty="0"/>
              <a:t> je </a:t>
            </a:r>
            <a:r>
              <a:rPr lang="en-US" sz="2800" dirty="0" err="1"/>
              <a:t>aan</a:t>
            </a:r>
            <a:r>
              <a:rPr lang="en-US" sz="2800" dirty="0"/>
              <a:t> KAN </a:t>
            </a:r>
            <a:r>
              <a:rPr lang="en-US" sz="2800" dirty="0" err="1"/>
              <a:t>werken</a:t>
            </a:r>
            <a:r>
              <a:rPr lang="en-US" sz="2800" dirty="0"/>
              <a:t> + </a:t>
            </a:r>
            <a:r>
              <a:rPr lang="en-US" sz="2800" dirty="0" err="1"/>
              <a:t>een</a:t>
            </a:r>
            <a:r>
              <a:rPr lang="en-US" sz="2800" dirty="0"/>
              <a:t> schema </a:t>
            </a:r>
            <a:r>
              <a:rPr lang="en-US" sz="2800" dirty="0" err="1"/>
              <a:t>voor</a:t>
            </a:r>
            <a:r>
              <a:rPr lang="en-US" sz="2800" dirty="0"/>
              <a:t> </a:t>
            </a:r>
            <a:r>
              <a:rPr lang="en-US" sz="2800" dirty="0" err="1"/>
              <a:t>een</a:t>
            </a:r>
            <a:r>
              <a:rPr lang="en-US" sz="2800" dirty="0"/>
              <a:t> planning.</a:t>
            </a:r>
          </a:p>
          <a:p>
            <a:pPr indent="-228600">
              <a:lnSpc>
                <a:spcPct val="90000"/>
              </a:lnSpc>
              <a:spcAft>
                <a:spcPts val="600"/>
              </a:spcAft>
              <a:buFont typeface="Arial" panose="020B0604020202020204" pitchFamily="34" charset="0"/>
              <a:buChar char="•"/>
            </a:pPr>
            <a:endParaRPr lang="en-US" sz="2800" dirty="0"/>
          </a:p>
          <a:p>
            <a:pPr>
              <a:lnSpc>
                <a:spcPct val="90000"/>
              </a:lnSpc>
              <a:spcAft>
                <a:spcPts val="600"/>
              </a:spcAft>
            </a:pPr>
            <a:r>
              <a:rPr lang="en-US" sz="2800" dirty="0"/>
              <a:t>Begin </a:t>
            </a:r>
            <a:r>
              <a:rPr lang="en-US" sz="2800" dirty="0" err="1"/>
              <a:t>hier</a:t>
            </a:r>
            <a:r>
              <a:rPr lang="en-US" sz="2800" dirty="0"/>
              <a:t> mee </a:t>
            </a:r>
            <a:r>
              <a:rPr lang="en-US" sz="2800" dirty="0" err="1"/>
              <a:t>zodat</a:t>
            </a:r>
            <a:r>
              <a:rPr lang="en-US" sz="2800" dirty="0"/>
              <a:t> er </a:t>
            </a:r>
            <a:r>
              <a:rPr lang="en-US" sz="2800" dirty="0" err="1"/>
              <a:t>een</a:t>
            </a:r>
            <a:r>
              <a:rPr lang="en-US" sz="2800" dirty="0"/>
              <a:t> planning </a:t>
            </a:r>
            <a:r>
              <a:rPr lang="en-US" sz="2800" dirty="0" err="1"/>
              <a:t>ligt</a:t>
            </a:r>
            <a:r>
              <a:rPr lang="en-US" sz="2800" dirty="0"/>
              <a:t> met </a:t>
            </a:r>
            <a:r>
              <a:rPr lang="en-US" sz="2800" dirty="0" err="1"/>
              <a:t>een</a:t>
            </a:r>
            <a:r>
              <a:rPr lang="en-US" sz="2800" dirty="0"/>
              <a:t> </a:t>
            </a:r>
            <a:r>
              <a:rPr lang="en-US" sz="2800" dirty="0" err="1"/>
              <a:t>goede</a:t>
            </a:r>
            <a:r>
              <a:rPr lang="en-US" sz="2800" dirty="0"/>
              <a:t> </a:t>
            </a:r>
            <a:r>
              <a:rPr lang="en-US" sz="2800" dirty="0" err="1"/>
              <a:t>taakverdeling</a:t>
            </a:r>
            <a:r>
              <a:rPr lang="en-US" sz="2800" dirty="0"/>
              <a:t>. </a:t>
            </a:r>
          </a:p>
        </p:txBody>
      </p:sp>
    </p:spTree>
    <p:extLst>
      <p:ext uri="{BB962C8B-B14F-4D97-AF65-F5344CB8AC3E}">
        <p14:creationId xmlns:p14="http://schemas.microsoft.com/office/powerpoint/2010/main" val="32127917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vak 5">
            <a:extLst>
              <a:ext uri="{FF2B5EF4-FFF2-40B4-BE49-F238E27FC236}">
                <a16:creationId xmlns:a16="http://schemas.microsoft.com/office/drawing/2014/main" id="{7087151C-EF6E-4F81-E7C2-A6B79DA09D48}"/>
              </a:ext>
            </a:extLst>
          </p:cNvPr>
          <p:cNvSpPr txBox="1"/>
          <p:nvPr/>
        </p:nvSpPr>
        <p:spPr>
          <a:xfrm>
            <a:off x="661306" y="705453"/>
            <a:ext cx="10869387" cy="3016210"/>
          </a:xfrm>
          <a:prstGeom prst="rect">
            <a:avLst/>
          </a:prstGeom>
          <a:noFill/>
        </p:spPr>
        <p:txBody>
          <a:bodyPr wrap="square">
            <a:spAutoFit/>
          </a:bodyPr>
          <a:lstStyle/>
          <a:p>
            <a:r>
              <a:rPr lang="nl-NL" sz="2800" b="1" dirty="0"/>
              <a:t>Week 6! </a:t>
            </a:r>
          </a:p>
          <a:p>
            <a:r>
              <a:rPr lang="nl-NL" dirty="0"/>
              <a:t>Veel te doen; tijd voor een planning 😊 Hieraan kun je werken:</a:t>
            </a:r>
          </a:p>
          <a:p>
            <a:r>
              <a:rPr lang="nl-NL" dirty="0"/>
              <a:t>1)	Over welk onderwerp willen jullie nog meer informatie of uitleg: opschrijven op flap bij trap</a:t>
            </a:r>
          </a:p>
          <a:p>
            <a:r>
              <a:rPr lang="nl-NL" dirty="0"/>
              <a:t>2)	Wil je deze of volgende week nog een groepsgesprek; opschrijven op flap of trap </a:t>
            </a:r>
          </a:p>
          <a:p>
            <a:r>
              <a:rPr lang="nl-NL" dirty="0"/>
              <a:t>3)	LA 3 (deadline is aanstaande vrijdag)</a:t>
            </a:r>
          </a:p>
          <a:p>
            <a:r>
              <a:rPr lang="nl-NL" dirty="0"/>
              <a:t>4)	Ontwerp / tekening verder afmaken</a:t>
            </a:r>
          </a:p>
          <a:p>
            <a:r>
              <a:rPr lang="nl-NL" dirty="0"/>
              <a:t>5)	Verslag verder afmaken</a:t>
            </a:r>
          </a:p>
          <a:p>
            <a:r>
              <a:rPr lang="nl-NL" dirty="0"/>
              <a:t>6)	Verdieping in verslag rond thema ‘ruimtelijke ordening en beleid’</a:t>
            </a:r>
          </a:p>
          <a:p>
            <a:r>
              <a:rPr lang="nl-NL" dirty="0"/>
              <a:t>7)	Starten met idee voor Parentcafé; hoe ga je dat inrichten, welke presentatie gaan jullie geven en hoe? </a:t>
            </a:r>
          </a:p>
          <a:p>
            <a:r>
              <a:rPr lang="nl-NL" dirty="0"/>
              <a:t>8)	Wat kan volgende week? </a:t>
            </a:r>
          </a:p>
        </p:txBody>
      </p:sp>
      <p:sp>
        <p:nvSpPr>
          <p:cNvPr id="7" name="Rechthoek 6">
            <a:extLst>
              <a:ext uri="{FF2B5EF4-FFF2-40B4-BE49-F238E27FC236}">
                <a16:creationId xmlns:a16="http://schemas.microsoft.com/office/drawing/2014/main" id="{CD2038A1-CAC0-639A-A703-BF42FF89A7F6}"/>
              </a:ext>
            </a:extLst>
          </p:cNvPr>
          <p:cNvSpPr/>
          <p:nvPr/>
        </p:nvSpPr>
        <p:spPr>
          <a:xfrm rot="20913101">
            <a:off x="2168763" y="4442277"/>
            <a:ext cx="7353744" cy="923330"/>
          </a:xfrm>
          <a:prstGeom prst="rect">
            <a:avLst/>
          </a:prstGeom>
          <a:noFill/>
        </p:spPr>
        <p:txBody>
          <a:bodyPr wrap="none" lIns="91440" tIns="45720" rIns="91440" bIns="45720">
            <a:spAutoFit/>
          </a:bodyPr>
          <a:lstStyle/>
          <a:p>
            <a:pPr algn="ctr"/>
            <a:r>
              <a:rPr lang="nl-NL" sz="5400" b="1" cap="none" spc="0" dirty="0">
                <a:ln w="22225">
                  <a:solidFill>
                    <a:schemeClr val="accent2"/>
                  </a:solidFill>
                  <a:prstDash val="solid"/>
                </a:ln>
                <a:solidFill>
                  <a:schemeClr val="accent2">
                    <a:lumMod val="40000"/>
                    <a:lumOff val="60000"/>
                  </a:schemeClr>
                </a:solidFill>
                <a:effectLst/>
              </a:rPr>
              <a:t>Vrijdag = Ontdekstation! </a:t>
            </a:r>
          </a:p>
        </p:txBody>
      </p:sp>
    </p:spTree>
    <p:extLst>
      <p:ext uri="{BB962C8B-B14F-4D97-AF65-F5344CB8AC3E}">
        <p14:creationId xmlns:p14="http://schemas.microsoft.com/office/powerpoint/2010/main" val="3946025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50C8D7-4A72-F341-1EB4-5A35405A8A3D}"/>
              </a:ext>
            </a:extLst>
          </p:cNvPr>
          <p:cNvSpPr>
            <a:spLocks noGrp="1"/>
          </p:cNvSpPr>
          <p:nvPr>
            <p:ph type="title"/>
          </p:nvPr>
        </p:nvSpPr>
        <p:spPr>
          <a:xfrm>
            <a:off x="6590662" y="4267832"/>
            <a:ext cx="4805996" cy="1297115"/>
          </a:xfrm>
        </p:spPr>
        <p:txBody>
          <a:bodyPr vert="horz" lIns="91440" tIns="45720" rIns="91440" bIns="45720" rtlCol="0" anchor="t">
            <a:normAutofit/>
          </a:bodyPr>
          <a:lstStyle/>
          <a:p>
            <a:r>
              <a:rPr lang="en-US" sz="3700" kern="1200">
                <a:solidFill>
                  <a:schemeClr val="tx2"/>
                </a:solidFill>
                <a:latin typeface="+mj-lt"/>
                <a:ea typeface="+mj-ea"/>
                <a:cs typeface="+mj-cs"/>
              </a:rPr>
              <a:t>Ruimtelijke ordening en wet- en regelgeving  </a:t>
            </a:r>
          </a:p>
        </p:txBody>
      </p:sp>
      <p:pic>
        <p:nvPicPr>
          <p:cNvPr id="6" name="Graphic 5" descr="Rechter">
            <a:extLst>
              <a:ext uri="{FF2B5EF4-FFF2-40B4-BE49-F238E27FC236}">
                <a16:creationId xmlns:a16="http://schemas.microsoft.com/office/drawing/2014/main" id="{269D36AF-C550-EE65-A443-147CEE106F2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spTree>
    <p:extLst>
      <p:ext uri="{BB962C8B-B14F-4D97-AF65-F5344CB8AC3E}">
        <p14:creationId xmlns:p14="http://schemas.microsoft.com/office/powerpoint/2010/main" val="4248662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8352D738-678A-BFBE-702A-CABE3EBEADB0}"/>
              </a:ext>
            </a:extLst>
          </p:cNvPr>
          <p:cNvPicPr>
            <a:picLocks noChangeAspect="1"/>
          </p:cNvPicPr>
          <p:nvPr/>
        </p:nvPicPr>
        <p:blipFill>
          <a:blip r:embed="rId2"/>
          <a:stretch>
            <a:fillRect/>
          </a:stretch>
        </p:blipFill>
        <p:spPr>
          <a:xfrm>
            <a:off x="2301109" y="1286934"/>
            <a:ext cx="7589784" cy="4105949"/>
          </a:xfrm>
          <a:prstGeom prst="rect">
            <a:avLst/>
          </a:prstGeom>
        </p:spPr>
      </p:pic>
    </p:spTree>
    <p:extLst>
      <p:ext uri="{BB962C8B-B14F-4D97-AF65-F5344CB8AC3E}">
        <p14:creationId xmlns:p14="http://schemas.microsoft.com/office/powerpoint/2010/main" val="2540947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vak 5">
            <a:extLst>
              <a:ext uri="{FF2B5EF4-FFF2-40B4-BE49-F238E27FC236}">
                <a16:creationId xmlns:a16="http://schemas.microsoft.com/office/drawing/2014/main" id="{A538629F-0719-8B6B-8246-3FF11731A63A}"/>
              </a:ext>
            </a:extLst>
          </p:cNvPr>
          <p:cNvSpPr txBox="1"/>
          <p:nvPr/>
        </p:nvSpPr>
        <p:spPr>
          <a:xfrm>
            <a:off x="838200" y="1888982"/>
            <a:ext cx="10515600" cy="3170099"/>
          </a:xfrm>
          <a:prstGeom prst="rect">
            <a:avLst/>
          </a:prstGeom>
          <a:noFill/>
        </p:spPr>
        <p:txBody>
          <a:bodyPr wrap="square">
            <a:spAutoFit/>
          </a:bodyPr>
          <a:lstStyle/>
          <a:p>
            <a:r>
              <a:rPr lang="nl-NL" sz="2000" dirty="0"/>
              <a:t>Het hoofddoel van de ruimtelijke ordening is te zorgen voor een zo goed mogelijke leefomgeving: er moeten genoeg huizen gebouwd worden, maar er moet ook genoeg ruimte blijven voor natuur.</a:t>
            </a:r>
          </a:p>
          <a:p>
            <a:endParaRPr lang="nl-NL" sz="2000" dirty="0"/>
          </a:p>
          <a:p>
            <a:r>
              <a:rPr lang="nl-NL" sz="2000" dirty="0"/>
              <a:t>Bedrijven moeten de kans krijgen zich uit te breiden, maar dit mag niet ten koste gaan van de luchtkwaliteit. </a:t>
            </a:r>
          </a:p>
          <a:p>
            <a:endParaRPr lang="nl-NL" sz="2000" dirty="0"/>
          </a:p>
          <a:p>
            <a:r>
              <a:rPr lang="nl-NL" sz="2000" dirty="0"/>
              <a:t>De bereikbaarheid over de weg is heel belangrijk, maar de leefbaarheid in de wijk ook. </a:t>
            </a:r>
          </a:p>
          <a:p>
            <a:endParaRPr lang="nl-NL" sz="2000" dirty="0"/>
          </a:p>
          <a:p>
            <a:r>
              <a:rPr lang="nl-NL" sz="2000" dirty="0"/>
              <a:t>Kortom, het gaat erom verschillende activiteiten op zo’n manier in de ruimte te plaatsen dat er zo veel mogelijk ruimtelijke kwaliteit ontstaat. </a:t>
            </a:r>
          </a:p>
        </p:txBody>
      </p:sp>
      <p:sp>
        <p:nvSpPr>
          <p:cNvPr id="7" name="Titel 6">
            <a:extLst>
              <a:ext uri="{FF2B5EF4-FFF2-40B4-BE49-F238E27FC236}">
                <a16:creationId xmlns:a16="http://schemas.microsoft.com/office/drawing/2014/main" id="{5099AFFE-891B-612C-6069-C6A79803849A}"/>
              </a:ext>
            </a:extLst>
          </p:cNvPr>
          <p:cNvSpPr txBox="1">
            <a:spLocks noGrp="1"/>
          </p:cNvSpPr>
          <p:nvPr>
            <p:ph type="title"/>
          </p:nvPr>
        </p:nvSpPr>
        <p:spPr>
          <a:xfrm>
            <a:off x="838200" y="530944"/>
            <a:ext cx="10515600" cy="993926"/>
          </a:xfrm>
          <a:prstGeom prst="rect">
            <a:avLst/>
          </a:prstGeom>
          <a:noFill/>
        </p:spPr>
        <p:txBody>
          <a:bodyPr wrap="square">
            <a:spAutoFit/>
          </a:bodyPr>
          <a:lstStyle/>
          <a:p>
            <a:pPr>
              <a:lnSpc>
                <a:spcPct val="107000"/>
              </a:lnSpc>
              <a:spcAft>
                <a:spcPts val="800"/>
              </a:spcAft>
            </a:pPr>
            <a:r>
              <a:rPr lang="nl-NL" sz="2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Ruimtelijke ordening is gericht op de zorg voor een goede en gezonde fysieke leefomgeving en het verbeteren van de ruimtelijke kwaliteit.</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8" name="Afbeelding 7">
            <a:extLst>
              <a:ext uri="{FF2B5EF4-FFF2-40B4-BE49-F238E27FC236}">
                <a16:creationId xmlns:a16="http://schemas.microsoft.com/office/drawing/2014/main" id="{541AADDD-ECB1-06D7-3AB5-F3BFFA0B655C}"/>
              </a:ext>
            </a:extLst>
          </p:cNvPr>
          <p:cNvPicPr>
            <a:picLocks noChangeAspect="1"/>
          </p:cNvPicPr>
          <p:nvPr/>
        </p:nvPicPr>
        <p:blipFill>
          <a:blip r:embed="rId2"/>
          <a:stretch>
            <a:fillRect/>
          </a:stretch>
        </p:blipFill>
        <p:spPr>
          <a:xfrm>
            <a:off x="8510587" y="4839380"/>
            <a:ext cx="2486025" cy="1838325"/>
          </a:xfrm>
          <a:prstGeom prst="rect">
            <a:avLst/>
          </a:prstGeom>
        </p:spPr>
      </p:pic>
    </p:spTree>
    <p:extLst>
      <p:ext uri="{BB962C8B-B14F-4D97-AF65-F5344CB8AC3E}">
        <p14:creationId xmlns:p14="http://schemas.microsoft.com/office/powerpoint/2010/main" val="2832025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Afbeelding met tekst&#10;&#10;Automatisch gegenereerde beschrijving">
            <a:extLst>
              <a:ext uri="{FF2B5EF4-FFF2-40B4-BE49-F238E27FC236}">
                <a16:creationId xmlns:a16="http://schemas.microsoft.com/office/drawing/2014/main" id="{04FB80A4-1CCE-A549-CB3A-1F30E19AE7A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47144" b="793"/>
          <a:stretch/>
        </p:blipFill>
        <p:spPr bwMode="auto">
          <a:xfrm>
            <a:off x="457200" y="1227204"/>
            <a:ext cx="11277600" cy="44035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25957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74F99BE0-3821-428A-9221-D4152D7C76A1}"/>
              </a:ext>
            </a:extLst>
          </p:cNvPr>
          <p:cNvSpPr>
            <a:spLocks noGrp="1"/>
          </p:cNvSpPr>
          <p:nvPr>
            <p:ph type="dt" sz="half" idx="10"/>
          </p:nvPr>
        </p:nvSpPr>
        <p:spPr/>
        <p:txBody>
          <a:bodyPr/>
          <a:lstStyle/>
          <a:p>
            <a:fld id="{D2C30667-29C0-4853-A695-2D323707E37B}" type="datetime1">
              <a:rPr lang="en-US" smtClean="0"/>
              <a:t>6/15/2022</a:t>
            </a:fld>
            <a:endParaRPr lang="en-US"/>
          </a:p>
        </p:txBody>
      </p:sp>
      <p:sp>
        <p:nvSpPr>
          <p:cNvPr id="3" name="Tijdelijke aanduiding voor voettekst 2">
            <a:extLst>
              <a:ext uri="{FF2B5EF4-FFF2-40B4-BE49-F238E27FC236}">
                <a16:creationId xmlns:a16="http://schemas.microsoft.com/office/drawing/2014/main" id="{60B1B120-6A01-4BFA-A021-926432A84E79}"/>
              </a:ext>
            </a:extLst>
          </p:cNvPr>
          <p:cNvSpPr>
            <a:spLocks noGrp="1"/>
          </p:cNvSpPr>
          <p:nvPr>
            <p:ph type="ftr" sz="quarter" idx="11"/>
          </p:nvPr>
        </p:nvSpPr>
        <p:spPr/>
        <p:txBody>
          <a:bodyPr/>
          <a:lstStyle/>
          <a:p>
            <a:r>
              <a:rPr lang="en-US"/>
              <a:t>Sample Footer Text</a:t>
            </a:r>
          </a:p>
        </p:txBody>
      </p:sp>
      <p:sp>
        <p:nvSpPr>
          <p:cNvPr id="4" name="Tijdelijke aanduiding voor dianummer 3">
            <a:extLst>
              <a:ext uri="{FF2B5EF4-FFF2-40B4-BE49-F238E27FC236}">
                <a16:creationId xmlns:a16="http://schemas.microsoft.com/office/drawing/2014/main" id="{26D5F9EE-CE51-437E-B9F8-58D47DF6F06B}"/>
              </a:ext>
            </a:extLst>
          </p:cNvPr>
          <p:cNvSpPr>
            <a:spLocks noGrp="1"/>
          </p:cNvSpPr>
          <p:nvPr>
            <p:ph type="sldNum" sz="quarter" idx="12"/>
          </p:nvPr>
        </p:nvSpPr>
        <p:spPr/>
        <p:txBody>
          <a:bodyPr/>
          <a:lstStyle/>
          <a:p>
            <a:fld id="{DFDF98CC-160E-494C-8C3C-8CDC5FA257DE}" type="slidenum">
              <a:rPr lang="en-US" smtClean="0"/>
              <a:t>7</a:t>
            </a:fld>
            <a:endParaRPr lang="en-US"/>
          </a:p>
        </p:txBody>
      </p:sp>
      <p:sp>
        <p:nvSpPr>
          <p:cNvPr id="5" name="Rechthoek 4">
            <a:extLst>
              <a:ext uri="{FF2B5EF4-FFF2-40B4-BE49-F238E27FC236}">
                <a16:creationId xmlns:a16="http://schemas.microsoft.com/office/drawing/2014/main" id="{8CA9A01D-EF31-485A-9BBB-CEDE8C47C27A}"/>
              </a:ext>
            </a:extLst>
          </p:cNvPr>
          <p:cNvSpPr/>
          <p:nvPr/>
        </p:nvSpPr>
        <p:spPr>
          <a:xfrm>
            <a:off x="1191893" y="969580"/>
            <a:ext cx="9298305" cy="1569660"/>
          </a:xfrm>
          <a:prstGeom prst="rect">
            <a:avLst/>
          </a:prstGeom>
        </p:spPr>
        <p:txBody>
          <a:bodyPr wrap="square">
            <a:spAutoFit/>
          </a:bodyPr>
          <a:lstStyle/>
          <a:p>
            <a:r>
              <a:rPr lang="nl-NL" sz="3200" dirty="0"/>
              <a:t>Omdat Nederland klein is moet er gezocht worden naar slimme oplossingen om zoveel mogelijk activiteiten en functies met elkaar te combineren.  </a:t>
            </a:r>
          </a:p>
        </p:txBody>
      </p:sp>
      <p:sp>
        <p:nvSpPr>
          <p:cNvPr id="7" name="Tekstvak 6">
            <a:extLst>
              <a:ext uri="{FF2B5EF4-FFF2-40B4-BE49-F238E27FC236}">
                <a16:creationId xmlns:a16="http://schemas.microsoft.com/office/drawing/2014/main" id="{9DFCCF30-61FF-4423-B849-4FB6ECC2926C}"/>
              </a:ext>
            </a:extLst>
          </p:cNvPr>
          <p:cNvSpPr txBox="1"/>
          <p:nvPr/>
        </p:nvSpPr>
        <p:spPr>
          <a:xfrm>
            <a:off x="1136012" y="2795267"/>
            <a:ext cx="9410065" cy="3046988"/>
          </a:xfrm>
          <a:prstGeom prst="rect">
            <a:avLst/>
          </a:prstGeom>
          <a:noFill/>
        </p:spPr>
        <p:txBody>
          <a:bodyPr wrap="square" rtlCol="0">
            <a:spAutoFit/>
          </a:bodyPr>
          <a:lstStyle/>
          <a:p>
            <a:r>
              <a:rPr lang="nl-NL" sz="3200" dirty="0"/>
              <a:t>Dit wordt bepaald door ‘de maatschappij’; alle burgers, bedrijven, overheden en belangengroepen.  Uiteindelijk bepaald bv. een gemeente, provincie of het Rijk wat waar komt. </a:t>
            </a:r>
          </a:p>
          <a:p>
            <a:endParaRPr lang="nl-NL" sz="3200" dirty="0"/>
          </a:p>
          <a:p>
            <a:endParaRPr lang="nl-NL" sz="3200" dirty="0"/>
          </a:p>
        </p:txBody>
      </p:sp>
    </p:spTree>
    <p:extLst>
      <p:ext uri="{BB962C8B-B14F-4D97-AF65-F5344CB8AC3E}">
        <p14:creationId xmlns:p14="http://schemas.microsoft.com/office/powerpoint/2010/main" val="4056924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DE8743-B4BC-4A8C-8718-5F920CBAD6F7}"/>
              </a:ext>
            </a:extLst>
          </p:cNvPr>
          <p:cNvSpPr>
            <a:spLocks noGrp="1"/>
          </p:cNvSpPr>
          <p:nvPr>
            <p:ph type="title"/>
          </p:nvPr>
        </p:nvSpPr>
        <p:spPr/>
        <p:txBody>
          <a:bodyPr/>
          <a:lstStyle/>
          <a:p>
            <a:r>
              <a:rPr lang="nl-NL" dirty="0"/>
              <a:t>Functies van de stad: </a:t>
            </a:r>
          </a:p>
        </p:txBody>
      </p:sp>
      <p:sp>
        <p:nvSpPr>
          <p:cNvPr id="3" name="Tijdelijke aanduiding voor datum 2">
            <a:extLst>
              <a:ext uri="{FF2B5EF4-FFF2-40B4-BE49-F238E27FC236}">
                <a16:creationId xmlns:a16="http://schemas.microsoft.com/office/drawing/2014/main" id="{316A3517-C905-4F69-8E76-39DC616C9E3F}"/>
              </a:ext>
            </a:extLst>
          </p:cNvPr>
          <p:cNvSpPr>
            <a:spLocks noGrp="1"/>
          </p:cNvSpPr>
          <p:nvPr>
            <p:ph type="dt" sz="half" idx="10"/>
          </p:nvPr>
        </p:nvSpPr>
        <p:spPr/>
        <p:txBody>
          <a:bodyPr/>
          <a:lstStyle/>
          <a:p>
            <a:fld id="{9A5F49B0-F0A6-4806-8662-5FD789F4D2D3}" type="datetime1">
              <a:rPr lang="en-US" smtClean="0"/>
              <a:t>6/15/2022</a:t>
            </a:fld>
            <a:endParaRPr lang="en-US"/>
          </a:p>
        </p:txBody>
      </p:sp>
      <p:sp>
        <p:nvSpPr>
          <p:cNvPr id="4" name="Tijdelijke aanduiding voor voettekst 3">
            <a:extLst>
              <a:ext uri="{FF2B5EF4-FFF2-40B4-BE49-F238E27FC236}">
                <a16:creationId xmlns:a16="http://schemas.microsoft.com/office/drawing/2014/main" id="{B01ABD6F-D058-474B-B6B5-84A1630B1801}"/>
              </a:ext>
            </a:extLst>
          </p:cNvPr>
          <p:cNvSpPr>
            <a:spLocks noGrp="1"/>
          </p:cNvSpPr>
          <p:nvPr>
            <p:ph type="ftr" sz="quarter" idx="11"/>
          </p:nvPr>
        </p:nvSpPr>
        <p:spPr/>
        <p:txBody>
          <a:bodyPr/>
          <a:lstStyle/>
          <a:p>
            <a:r>
              <a:rPr lang="en-US"/>
              <a:t>Sample Footer Text</a:t>
            </a:r>
          </a:p>
        </p:txBody>
      </p:sp>
      <p:sp>
        <p:nvSpPr>
          <p:cNvPr id="5" name="Tijdelijke aanduiding voor dianummer 4">
            <a:extLst>
              <a:ext uri="{FF2B5EF4-FFF2-40B4-BE49-F238E27FC236}">
                <a16:creationId xmlns:a16="http://schemas.microsoft.com/office/drawing/2014/main" id="{540BF207-09FD-46E0-A28F-E33DD93F660A}"/>
              </a:ext>
            </a:extLst>
          </p:cNvPr>
          <p:cNvSpPr>
            <a:spLocks noGrp="1"/>
          </p:cNvSpPr>
          <p:nvPr>
            <p:ph type="sldNum" sz="quarter" idx="12"/>
          </p:nvPr>
        </p:nvSpPr>
        <p:spPr/>
        <p:txBody>
          <a:bodyPr/>
          <a:lstStyle/>
          <a:p>
            <a:fld id="{DFDF98CC-160E-494C-8C3C-8CDC5FA257DE}" type="slidenum">
              <a:rPr lang="en-US" smtClean="0"/>
              <a:t>8</a:t>
            </a:fld>
            <a:endParaRPr lang="en-US"/>
          </a:p>
        </p:txBody>
      </p:sp>
      <p:sp>
        <p:nvSpPr>
          <p:cNvPr id="6" name="Tekstvak 5">
            <a:extLst>
              <a:ext uri="{FF2B5EF4-FFF2-40B4-BE49-F238E27FC236}">
                <a16:creationId xmlns:a16="http://schemas.microsoft.com/office/drawing/2014/main" id="{3B4481FA-E20E-4B34-89D8-251582117643}"/>
              </a:ext>
            </a:extLst>
          </p:cNvPr>
          <p:cNvSpPr txBox="1"/>
          <p:nvPr/>
        </p:nvSpPr>
        <p:spPr>
          <a:xfrm>
            <a:off x="838200" y="1452563"/>
            <a:ext cx="10629900" cy="4862870"/>
          </a:xfrm>
          <a:prstGeom prst="rect">
            <a:avLst/>
          </a:prstGeom>
          <a:noFill/>
        </p:spPr>
        <p:txBody>
          <a:bodyPr wrap="square" rtlCol="0">
            <a:spAutoFit/>
          </a:bodyPr>
          <a:lstStyle/>
          <a:p>
            <a:r>
              <a:rPr lang="nl-NL" sz="3200" dirty="0"/>
              <a:t>Bij de functionele analyse kijk je naar de functies in de stad; wonen, werken, creëren en verkeer. </a:t>
            </a:r>
          </a:p>
          <a:p>
            <a:endParaRPr lang="nl-NL" sz="3200" dirty="0"/>
          </a:p>
          <a:p>
            <a:r>
              <a:rPr lang="nl-NL" sz="3200" dirty="0"/>
              <a:t>Daarnaast kun je ook kijken naar een verdeling in openbare en private functies; bibliotheken &amp; ziekenhuizen &lt; &gt; woonhuizen</a:t>
            </a:r>
          </a:p>
          <a:p>
            <a:endParaRPr lang="nl-NL" sz="3200" dirty="0"/>
          </a:p>
          <a:p>
            <a:r>
              <a:rPr lang="nl-NL" sz="3200" dirty="0"/>
              <a:t>Vaak is er ook functievermenging van gebouwen; bv. de </a:t>
            </a:r>
            <a:r>
              <a:rPr lang="nl-NL" sz="3200" dirty="0" err="1"/>
              <a:t>LocHal</a:t>
            </a:r>
            <a:r>
              <a:rPr lang="nl-NL" sz="3200" dirty="0"/>
              <a:t>, multifunctioneel wijkcentrum en Brede School. </a:t>
            </a:r>
          </a:p>
          <a:p>
            <a:endParaRPr lang="nl-NL" dirty="0"/>
          </a:p>
          <a:p>
            <a:r>
              <a:rPr lang="nl-NL" dirty="0"/>
              <a:t> </a:t>
            </a:r>
          </a:p>
          <a:p>
            <a:r>
              <a:rPr lang="nl-NL" dirty="0"/>
              <a:t> </a:t>
            </a:r>
          </a:p>
        </p:txBody>
      </p:sp>
    </p:spTree>
    <p:extLst>
      <p:ext uri="{BB962C8B-B14F-4D97-AF65-F5344CB8AC3E}">
        <p14:creationId xmlns:p14="http://schemas.microsoft.com/office/powerpoint/2010/main" val="31828611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D8442E-67F2-44DA-8C10-120315EE35BB}"/>
              </a:ext>
            </a:extLst>
          </p:cNvPr>
          <p:cNvSpPr>
            <a:spLocks noGrp="1"/>
          </p:cNvSpPr>
          <p:nvPr>
            <p:ph type="title"/>
          </p:nvPr>
        </p:nvSpPr>
        <p:spPr>
          <a:xfrm>
            <a:off x="838200" y="164592"/>
            <a:ext cx="10515600" cy="1325563"/>
          </a:xfrm>
        </p:spPr>
        <p:txBody>
          <a:bodyPr/>
          <a:lstStyle/>
          <a:p>
            <a:r>
              <a:rPr lang="nl-NL"/>
              <a:t>Voorzieningen </a:t>
            </a:r>
          </a:p>
        </p:txBody>
      </p:sp>
      <p:sp>
        <p:nvSpPr>
          <p:cNvPr id="3" name="Tijdelijke aanduiding voor datum 2">
            <a:extLst>
              <a:ext uri="{FF2B5EF4-FFF2-40B4-BE49-F238E27FC236}">
                <a16:creationId xmlns:a16="http://schemas.microsoft.com/office/drawing/2014/main" id="{85449C86-1167-4B8D-8F4D-5E4F6326C192}"/>
              </a:ext>
            </a:extLst>
          </p:cNvPr>
          <p:cNvSpPr>
            <a:spLocks noGrp="1"/>
          </p:cNvSpPr>
          <p:nvPr>
            <p:ph type="dt" sz="half" idx="10"/>
          </p:nvPr>
        </p:nvSpPr>
        <p:spPr/>
        <p:txBody>
          <a:bodyPr/>
          <a:lstStyle/>
          <a:p>
            <a:fld id="{9A5F49B0-F0A6-4806-8662-5FD789F4D2D3}" type="datetime1">
              <a:rPr lang="en-US" smtClean="0"/>
              <a:t>6/15/2022</a:t>
            </a:fld>
            <a:endParaRPr lang="en-US"/>
          </a:p>
        </p:txBody>
      </p:sp>
      <p:sp>
        <p:nvSpPr>
          <p:cNvPr id="4" name="Tijdelijke aanduiding voor voettekst 3">
            <a:extLst>
              <a:ext uri="{FF2B5EF4-FFF2-40B4-BE49-F238E27FC236}">
                <a16:creationId xmlns:a16="http://schemas.microsoft.com/office/drawing/2014/main" id="{91A702BA-4420-4FE8-87E0-184746D0689B}"/>
              </a:ext>
            </a:extLst>
          </p:cNvPr>
          <p:cNvSpPr>
            <a:spLocks noGrp="1"/>
          </p:cNvSpPr>
          <p:nvPr>
            <p:ph type="ftr" sz="quarter" idx="11"/>
          </p:nvPr>
        </p:nvSpPr>
        <p:spPr/>
        <p:txBody>
          <a:bodyPr/>
          <a:lstStyle/>
          <a:p>
            <a:r>
              <a:rPr lang="en-US"/>
              <a:t>Sample Footer Text</a:t>
            </a:r>
          </a:p>
        </p:txBody>
      </p:sp>
      <p:sp>
        <p:nvSpPr>
          <p:cNvPr id="5" name="Tijdelijke aanduiding voor dianummer 4">
            <a:extLst>
              <a:ext uri="{FF2B5EF4-FFF2-40B4-BE49-F238E27FC236}">
                <a16:creationId xmlns:a16="http://schemas.microsoft.com/office/drawing/2014/main" id="{D1581DBA-902B-4999-9626-10AC6D19E9F8}"/>
              </a:ext>
            </a:extLst>
          </p:cNvPr>
          <p:cNvSpPr>
            <a:spLocks noGrp="1"/>
          </p:cNvSpPr>
          <p:nvPr>
            <p:ph type="sldNum" sz="quarter" idx="12"/>
          </p:nvPr>
        </p:nvSpPr>
        <p:spPr/>
        <p:txBody>
          <a:bodyPr/>
          <a:lstStyle/>
          <a:p>
            <a:fld id="{DFDF98CC-160E-494C-8C3C-8CDC5FA257DE}" type="slidenum">
              <a:rPr lang="en-US" smtClean="0"/>
              <a:t>9</a:t>
            </a:fld>
            <a:endParaRPr lang="en-US"/>
          </a:p>
        </p:txBody>
      </p:sp>
      <p:sp>
        <p:nvSpPr>
          <p:cNvPr id="6" name="Tekstvak 5">
            <a:extLst>
              <a:ext uri="{FF2B5EF4-FFF2-40B4-BE49-F238E27FC236}">
                <a16:creationId xmlns:a16="http://schemas.microsoft.com/office/drawing/2014/main" id="{C394EC06-35B1-48F3-9319-A93E7B280313}"/>
              </a:ext>
            </a:extLst>
          </p:cNvPr>
          <p:cNvSpPr txBox="1"/>
          <p:nvPr/>
        </p:nvSpPr>
        <p:spPr>
          <a:xfrm>
            <a:off x="838200" y="1166842"/>
            <a:ext cx="10243457" cy="3477875"/>
          </a:xfrm>
          <a:prstGeom prst="rect">
            <a:avLst/>
          </a:prstGeom>
          <a:noFill/>
        </p:spPr>
        <p:txBody>
          <a:bodyPr wrap="square" rtlCol="0">
            <a:spAutoFit/>
          </a:bodyPr>
          <a:lstStyle/>
          <a:p>
            <a:r>
              <a:rPr lang="nl-NL" sz="2000" dirty="0"/>
              <a:t>Openbare  voorzieningen </a:t>
            </a:r>
          </a:p>
          <a:p>
            <a:r>
              <a:rPr lang="nl-NL" sz="2000" dirty="0"/>
              <a:t>Deze bieden diensten aan die in een basisbehoefte voorzien zoals scholen, huisarts, kinderopvang, politie, buurt- en wijkcentra en ziekenhuizen. </a:t>
            </a:r>
          </a:p>
          <a:p>
            <a:endParaRPr lang="nl-NL" sz="2000" dirty="0"/>
          </a:p>
          <a:p>
            <a:r>
              <a:rPr lang="nl-NL" sz="2000" dirty="0"/>
              <a:t>Stedelijke voorzieningen </a:t>
            </a:r>
          </a:p>
          <a:p>
            <a:r>
              <a:rPr lang="nl-NL" sz="2000" dirty="0"/>
              <a:t>Deze voorzieningen worden gebruikt door de  inwoners van de stad maar ook door de mensen uit de omliggende plaatsen: denk aan een ziekenhuis, warenhuis, bioscoop. </a:t>
            </a:r>
          </a:p>
          <a:p>
            <a:endParaRPr lang="nl-NL" sz="2000" dirty="0"/>
          </a:p>
          <a:p>
            <a:r>
              <a:rPr lang="nl-NL" sz="2000" dirty="0"/>
              <a:t>Maatschappelijke voorzieningen</a:t>
            </a:r>
          </a:p>
          <a:p>
            <a:r>
              <a:rPr lang="nl-NL" sz="2000" dirty="0"/>
              <a:t>Dit zijn voorzieningen die een belangrijke maatschappelijke bijdrage leveren; onderwijs, gezondheidszorg, bibliotheken, zwembaden en musea. </a:t>
            </a:r>
          </a:p>
        </p:txBody>
      </p:sp>
      <p:sp>
        <p:nvSpPr>
          <p:cNvPr id="8" name="Tekstvak 7">
            <a:extLst>
              <a:ext uri="{FF2B5EF4-FFF2-40B4-BE49-F238E27FC236}">
                <a16:creationId xmlns:a16="http://schemas.microsoft.com/office/drawing/2014/main" id="{5E06534A-9388-C730-0A66-4CCA1FF4EBD8}"/>
              </a:ext>
            </a:extLst>
          </p:cNvPr>
          <p:cNvSpPr txBox="1"/>
          <p:nvPr/>
        </p:nvSpPr>
        <p:spPr>
          <a:xfrm>
            <a:off x="838200" y="4886468"/>
            <a:ext cx="10352314" cy="984885"/>
          </a:xfrm>
          <a:prstGeom prst="rect">
            <a:avLst/>
          </a:prstGeom>
          <a:noFill/>
        </p:spPr>
        <p:txBody>
          <a:bodyPr wrap="square">
            <a:spAutoFit/>
          </a:bodyPr>
          <a:lstStyle/>
          <a:p>
            <a:r>
              <a:rPr lang="nl-NL" b="1" dirty="0"/>
              <a:t>Wat valt onder een openbare ruimte?</a:t>
            </a:r>
          </a:p>
          <a:p>
            <a:r>
              <a:rPr lang="nl-NL" sz="2000" dirty="0"/>
              <a:t>Onder openbare ruimte verstaan we de ruimte die voor iedereen toegankelijk is. Plaatsen die onder de openbare ruimte vallen zijn onder andere straten, pleinen en parken.</a:t>
            </a:r>
          </a:p>
        </p:txBody>
      </p:sp>
    </p:spTree>
    <p:extLst>
      <p:ext uri="{BB962C8B-B14F-4D97-AF65-F5344CB8AC3E}">
        <p14:creationId xmlns:p14="http://schemas.microsoft.com/office/powerpoint/2010/main" val="3388496687"/>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58E09137C68A74EA55321485504F917" ma:contentTypeVersion="17" ma:contentTypeDescription="Een nieuw document maken." ma:contentTypeScope="" ma:versionID="0f68ed45c25507020046cd58e7081853">
  <xsd:schema xmlns:xsd="http://www.w3.org/2001/XMLSchema" xmlns:xs="http://www.w3.org/2001/XMLSchema" xmlns:p="http://schemas.microsoft.com/office/2006/metadata/properties" xmlns:ns2="2c4f0c93-2979-4f27-aab2-70de95932352" xmlns:ns3="c6f82ce1-f6df-49a5-8b49-cf8409a27aa4" targetNamespace="http://schemas.microsoft.com/office/2006/metadata/properties" ma:root="true" ma:fieldsID="ed2a775c62b2ef6a30ca6d924b06821c" ns2:_="" ns3:_="">
    <xsd:import namespace="2c4f0c93-2979-4f27-aab2-70de95932352"/>
    <xsd:import namespace="c6f82ce1-f6df-49a5-8b49-cf8409a27aa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4f0c93-2979-4f27-aab2-70de95932352" elementFormDefault="qualified">
    <xsd:import namespace="http://schemas.microsoft.com/office/2006/documentManagement/types"/>
    <xsd:import namespace="http://schemas.microsoft.com/office/infopath/2007/PartnerControls"/>
    <xsd:element name="SharedWithUsers" ma:index="8" nillable="true" ma:displayName="Gedeeld met"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internalName="SharedWithDetails" ma:readOnly="true">
      <xsd:simpleType>
        <xsd:restriction base="dms:Note">
          <xsd:maxLength value="255"/>
        </xsd:restriction>
      </xsd:simpleType>
    </xsd:element>
    <xsd:element name="TaxCatchAll" ma:index="23" nillable="true" ma:displayName="Taxonomy Catch All Column" ma:hidden="true" ma:list="{bad38e81-2dce-48e2-a4cf-6cf5e967729a}" ma:internalName="TaxCatchAll" ma:showField="CatchAllData" ma:web="2c4f0c93-2979-4f27-aab2-70de9593235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6f82ce1-f6df-49a5-8b49-cf8409a27aa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Afbeeldingtags" ma:readOnly="false" ma:fieldId="{5cf76f15-5ced-4ddc-b409-7134ff3c332f}" ma:taxonomyMulti="true" ma:sspId="2bf06c9d-aefe-4981-8979-7b8905db0861"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6f82ce1-f6df-49a5-8b49-cf8409a27aa4">
      <Terms xmlns="http://schemas.microsoft.com/office/infopath/2007/PartnerControls"/>
    </lcf76f155ced4ddcb4097134ff3c332f>
    <TaxCatchAll xmlns="2c4f0c93-2979-4f27-aab2-70de95932352" xsi:nil="true"/>
  </documentManagement>
</p:properties>
</file>

<file path=customXml/itemProps1.xml><?xml version="1.0" encoding="utf-8"?>
<ds:datastoreItem xmlns:ds="http://schemas.openxmlformats.org/officeDocument/2006/customXml" ds:itemID="{47FDFA79-0951-4FF2-AE0A-77D6A952C864}"/>
</file>

<file path=customXml/itemProps2.xml><?xml version="1.0" encoding="utf-8"?>
<ds:datastoreItem xmlns:ds="http://schemas.openxmlformats.org/officeDocument/2006/customXml" ds:itemID="{0BBBA47A-6144-4990-96DE-7B04516308DD}"/>
</file>

<file path=customXml/itemProps3.xml><?xml version="1.0" encoding="utf-8"?>
<ds:datastoreItem xmlns:ds="http://schemas.openxmlformats.org/officeDocument/2006/customXml" ds:itemID="{B2F8749F-6D66-49AF-B992-11EF4D359CC5}"/>
</file>

<file path=docProps/app.xml><?xml version="1.0" encoding="utf-8"?>
<Properties xmlns="http://schemas.openxmlformats.org/officeDocument/2006/extended-properties" xmlns:vt="http://schemas.openxmlformats.org/officeDocument/2006/docPropsVTypes">
  <TotalTime>3</TotalTime>
  <Words>1403</Words>
  <Application>Microsoft Office PowerPoint</Application>
  <PresentationFormat>Breedbeeld</PresentationFormat>
  <Paragraphs>174</Paragraphs>
  <Slides>21</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21</vt:i4>
      </vt:variant>
    </vt:vector>
  </HeadingPairs>
  <TitlesOfParts>
    <vt:vector size="27" baseType="lpstr">
      <vt:lpstr>Arial</vt:lpstr>
      <vt:lpstr>Calibri</vt:lpstr>
      <vt:lpstr>Calibri Light</vt:lpstr>
      <vt:lpstr>Gisha</vt:lpstr>
      <vt:lpstr>Wingdings</vt:lpstr>
      <vt:lpstr>Kantoorthema</vt:lpstr>
      <vt:lpstr>PowerPoint-presentatie</vt:lpstr>
      <vt:lpstr>PowerPoint-presentatie</vt:lpstr>
      <vt:lpstr>Ruimtelijke ordening en wet- en regelgeving  </vt:lpstr>
      <vt:lpstr>PowerPoint-presentatie</vt:lpstr>
      <vt:lpstr>Ruimtelijke ordening is gericht op de zorg voor een goede en gezonde fysieke leefomgeving en het verbeteren van de ruimtelijke kwaliteit.</vt:lpstr>
      <vt:lpstr>PowerPoint-presentatie</vt:lpstr>
      <vt:lpstr>PowerPoint-presentatie</vt:lpstr>
      <vt:lpstr>Functies van de stad: </vt:lpstr>
      <vt:lpstr>Voorzieningen </vt:lpstr>
      <vt:lpstr>Plannen en ontwerpen </vt:lpstr>
      <vt:lpstr>Nog een paar begrippen</vt:lpstr>
      <vt:lpstr>Beleid  </vt:lpstr>
      <vt:lpstr>PowerPoint-presentatie</vt:lpstr>
      <vt:lpstr>Koersdocument </vt:lpstr>
      <vt:lpstr>Omgevingswet </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Pascalle Cup</dc:creator>
  <cp:lastModifiedBy>Pascalle Cup</cp:lastModifiedBy>
  <cp:revision>1</cp:revision>
  <dcterms:created xsi:type="dcterms:W3CDTF">2022-06-15T08:37:25Z</dcterms:created>
  <dcterms:modified xsi:type="dcterms:W3CDTF">2022-06-15T08:40:35Z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0x010100858E09137C68A74EA55321485504F917</vt:lpwstr>
  </property>
</Properties>
</file>